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20" r:id="rId3"/>
    <p:sldMasterId id="2147483734" r:id="rId4"/>
  </p:sldMasterIdLst>
  <p:notesMasterIdLst>
    <p:notesMasterId r:id="rId65"/>
  </p:notesMasterIdLst>
  <p:sldIdLst>
    <p:sldId id="256" r:id="rId5"/>
    <p:sldId id="257" r:id="rId6"/>
    <p:sldId id="258" r:id="rId7"/>
    <p:sldId id="259" r:id="rId8"/>
    <p:sldId id="260" r:id="rId9"/>
    <p:sldId id="287" r:id="rId10"/>
    <p:sldId id="288" r:id="rId11"/>
    <p:sldId id="261" r:id="rId12"/>
    <p:sldId id="262" r:id="rId13"/>
    <p:sldId id="263" r:id="rId14"/>
    <p:sldId id="264" r:id="rId15"/>
    <p:sldId id="265" r:id="rId16"/>
    <p:sldId id="284" r:id="rId17"/>
    <p:sldId id="285" r:id="rId18"/>
    <p:sldId id="268" r:id="rId19"/>
    <p:sldId id="290" r:id="rId20"/>
    <p:sldId id="291" r:id="rId21"/>
    <p:sldId id="269" r:id="rId22"/>
    <p:sldId id="289" r:id="rId23"/>
    <p:sldId id="272" r:id="rId24"/>
    <p:sldId id="31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2" r:id="rId34"/>
    <p:sldId id="283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11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31" r:id="rId57"/>
    <p:sldId id="332" r:id="rId58"/>
    <p:sldId id="333" r:id="rId59"/>
    <p:sldId id="334" r:id="rId60"/>
    <p:sldId id="352" r:id="rId61"/>
    <p:sldId id="353" r:id="rId62"/>
    <p:sldId id="354" r:id="rId63"/>
    <p:sldId id="355" r:id="rId6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3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jpg"/><Relationship Id="rId4" Type="http://schemas.openxmlformats.org/officeDocument/2006/relationships/image" Target="../media/image7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D4F2FB-91D1-4881-8241-A9922BE958C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3C5256F-7E5B-4AEB-B418-2E9A6A968355}">
      <dgm:prSet custT="1"/>
      <dgm:spPr>
        <a:noFill/>
        <a:ln>
          <a:noFill/>
        </a:ln>
      </dgm:spPr>
      <dgm:t>
        <a:bodyPr/>
        <a:lstStyle/>
        <a:p>
          <a:r>
            <a:rPr lang="fr-FR" sz="3100" dirty="0" smtClean="0">
              <a:latin typeface="Arial" panose="020B0604020202020204" pitchFamily="34" charset="0"/>
              <a:cs typeface="Arial" panose="020B0604020202020204" pitchFamily="34" charset="0"/>
            </a:rPr>
            <a:t>Sur l’offre </a:t>
          </a:r>
          <a:br>
            <a:rPr lang="fr-FR" sz="31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fr-FR" sz="2400" dirty="0" smtClean="0">
              <a:latin typeface="Arial" panose="020B0604020202020204" pitchFamily="34" charset="0"/>
              <a:cs typeface="Arial" panose="020B0604020202020204" pitchFamily="34" charset="0"/>
            </a:rPr>
            <a:t>&gt; l’organiser, l’adapter</a:t>
          </a:r>
          <a:endParaRPr lang="fr-FR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3B2807-3E73-47EB-AE1F-4A32BB7A21DD}" type="parTrans" cxnId="{B3CB0CCC-4F05-4F6B-9E5A-3078443F17A8}">
      <dgm:prSet/>
      <dgm:spPr/>
      <dgm:t>
        <a:bodyPr/>
        <a:lstStyle/>
        <a:p>
          <a:endParaRPr lang="fr-FR"/>
        </a:p>
      </dgm:t>
    </dgm:pt>
    <dgm:pt modelId="{04F44B3C-06F2-464C-A3E3-48391183B256}" type="sibTrans" cxnId="{B3CB0CCC-4F05-4F6B-9E5A-3078443F17A8}">
      <dgm:prSet/>
      <dgm:spPr/>
      <dgm:t>
        <a:bodyPr/>
        <a:lstStyle/>
        <a:p>
          <a:endParaRPr lang="fr-FR"/>
        </a:p>
      </dgm:t>
    </dgm:pt>
    <dgm:pt modelId="{ED988539-B533-4F5C-884E-887CEA8A5A05}">
      <dgm:prSet phldrT="[Texte]" custT="1"/>
      <dgm:spPr>
        <a:noFill/>
        <a:ln>
          <a:noFill/>
        </a:ln>
      </dgm:spPr>
      <dgm:t>
        <a:bodyPr/>
        <a:lstStyle/>
        <a:p>
          <a:r>
            <a:rPr lang="fr-FR" sz="3100" dirty="0" smtClean="0">
              <a:latin typeface="Arial" panose="020B0604020202020204" pitchFamily="34" charset="0"/>
              <a:cs typeface="Arial" panose="020B0604020202020204" pitchFamily="34" charset="0"/>
            </a:rPr>
            <a:t>Sur la demande </a:t>
          </a:r>
          <a:br>
            <a:rPr lang="fr-FR" sz="31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fr-FR" sz="2400" dirty="0" smtClean="0">
              <a:latin typeface="Arial" panose="020B0604020202020204" pitchFamily="34" charset="0"/>
              <a:cs typeface="Arial" panose="020B0604020202020204" pitchFamily="34" charset="0"/>
            </a:rPr>
            <a:t>&gt; la développer</a:t>
          </a:r>
        </a:p>
        <a:p>
          <a:endParaRPr lang="fr-FR" sz="3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16E106-106E-4654-B728-5296447385D0}" type="sibTrans" cxnId="{5EB9379D-637D-40A3-B3AE-8D7A3A333EF4}">
      <dgm:prSet/>
      <dgm:spPr/>
      <dgm:t>
        <a:bodyPr/>
        <a:lstStyle/>
        <a:p>
          <a:endParaRPr lang="fr-FR"/>
        </a:p>
      </dgm:t>
    </dgm:pt>
    <dgm:pt modelId="{78C77DBF-9A06-417C-9C96-F0D5C7A44D73}" type="parTrans" cxnId="{5EB9379D-637D-40A3-B3AE-8D7A3A333EF4}">
      <dgm:prSet/>
      <dgm:spPr/>
      <dgm:t>
        <a:bodyPr/>
        <a:lstStyle/>
        <a:p>
          <a:endParaRPr lang="fr-FR"/>
        </a:p>
      </dgm:t>
    </dgm:pt>
    <dgm:pt modelId="{D0C548D6-7AB4-4261-905E-8366447EE114}" type="pres">
      <dgm:prSet presAssocID="{5AD4F2FB-91D1-4881-8241-A9922BE958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08017F3E-4034-49F0-91F4-F35F38D91FA0}" type="pres">
      <dgm:prSet presAssocID="{5AD4F2FB-91D1-4881-8241-A9922BE958C7}" presName="Name1" presStyleCnt="0"/>
      <dgm:spPr/>
    </dgm:pt>
    <dgm:pt modelId="{7DA3D60B-389E-4238-8354-31DE9B1201C9}" type="pres">
      <dgm:prSet presAssocID="{5AD4F2FB-91D1-4881-8241-A9922BE958C7}" presName="cycle" presStyleCnt="0"/>
      <dgm:spPr/>
    </dgm:pt>
    <dgm:pt modelId="{53B1A93F-9BBD-40FB-9E97-DE3067831C26}" type="pres">
      <dgm:prSet presAssocID="{5AD4F2FB-91D1-4881-8241-A9922BE958C7}" presName="srcNode" presStyleLbl="node1" presStyleIdx="0" presStyleCnt="2"/>
      <dgm:spPr/>
    </dgm:pt>
    <dgm:pt modelId="{066A3420-E23B-4B27-8B99-8B438E2D37DB}" type="pres">
      <dgm:prSet presAssocID="{5AD4F2FB-91D1-4881-8241-A9922BE958C7}" presName="conn" presStyleLbl="parChTrans1D2" presStyleIdx="0" presStyleCnt="1" custScaleX="127342" custScaleY="127342" custLinFactNeighborX="-1859" custLinFactNeighborY="1931"/>
      <dgm:spPr/>
      <dgm:t>
        <a:bodyPr/>
        <a:lstStyle/>
        <a:p>
          <a:endParaRPr lang="fr-FR"/>
        </a:p>
      </dgm:t>
    </dgm:pt>
    <dgm:pt modelId="{FEC54CD1-8582-4925-924C-810250B14BA5}" type="pres">
      <dgm:prSet presAssocID="{5AD4F2FB-91D1-4881-8241-A9922BE958C7}" presName="extraNode" presStyleLbl="node1" presStyleIdx="0" presStyleCnt="2"/>
      <dgm:spPr/>
    </dgm:pt>
    <dgm:pt modelId="{6BF6DF84-1939-4FCC-8CD5-4F0396C92DC9}" type="pres">
      <dgm:prSet presAssocID="{5AD4F2FB-91D1-4881-8241-A9922BE958C7}" presName="dstNode" presStyleLbl="node1" presStyleIdx="0" presStyleCnt="2"/>
      <dgm:spPr/>
    </dgm:pt>
    <dgm:pt modelId="{D7B8D021-CCA6-4A47-8C97-757464071020}" type="pres">
      <dgm:prSet presAssocID="{ED988539-B533-4F5C-884E-887CEA8A5A05}" presName="text_1" presStyleLbl="node1" presStyleIdx="0" presStyleCnt="2" custScaleX="66865" custLinFactNeighborX="-8129" custLinFactNeighborY="86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82DD4B-3C27-4AE2-B14A-F2DAA2728C98}" type="pres">
      <dgm:prSet presAssocID="{ED988539-B533-4F5C-884E-887CEA8A5A05}" presName="accent_1" presStyleCnt="0"/>
      <dgm:spPr/>
    </dgm:pt>
    <dgm:pt modelId="{396004F0-936C-4620-9A62-E53EFA06B33A}" type="pres">
      <dgm:prSet presAssocID="{ED988539-B533-4F5C-884E-887CEA8A5A05}" presName="accentRepeatNode" presStyleLbl="solidFgAcc1" presStyleIdx="0" presStyleCnt="2" custLinFactNeighborX="32519" custLinFactNeighborY="-27532"/>
      <dgm:spPr/>
    </dgm:pt>
    <dgm:pt modelId="{6E7A4124-56A8-4135-8403-C78C66C0239A}" type="pres">
      <dgm:prSet presAssocID="{13C5256F-7E5B-4AEB-B418-2E9A6A968355}" presName="text_2" presStyleLbl="node1" presStyleIdx="1" presStyleCnt="2" custScaleX="69479" custLinFactNeighborX="-6217" custLinFactNeighborY="3036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405694F-A021-4C10-AAC5-9F6A0654FC44}" type="pres">
      <dgm:prSet presAssocID="{13C5256F-7E5B-4AEB-B418-2E9A6A968355}" presName="accent_2" presStyleCnt="0"/>
      <dgm:spPr/>
    </dgm:pt>
    <dgm:pt modelId="{4DE29316-17A5-47BF-B38D-9FFD9EDC4D23}" type="pres">
      <dgm:prSet presAssocID="{13C5256F-7E5B-4AEB-B418-2E9A6A968355}" presName="accentRepeatNode" presStyleLbl="solidFgAcc1" presStyleIdx="1" presStyleCnt="2" custLinFactNeighborX="42089" custLinFactNeighborY="10864"/>
      <dgm:spPr/>
    </dgm:pt>
  </dgm:ptLst>
  <dgm:cxnLst>
    <dgm:cxn modelId="{2D01D227-AEC3-4103-8F04-9F68732294FC}" type="presOf" srcId="{ED988539-B533-4F5C-884E-887CEA8A5A05}" destId="{D7B8D021-CCA6-4A47-8C97-757464071020}" srcOrd="0" destOrd="0" presId="urn:microsoft.com/office/officeart/2008/layout/VerticalCurvedList"/>
    <dgm:cxn modelId="{8EFFC3AC-69BB-4BF7-B4E7-28AFEB612E69}" type="presOf" srcId="{5AD4F2FB-91D1-4881-8241-A9922BE958C7}" destId="{D0C548D6-7AB4-4261-905E-8366447EE114}" srcOrd="0" destOrd="0" presId="urn:microsoft.com/office/officeart/2008/layout/VerticalCurvedList"/>
    <dgm:cxn modelId="{BB09CE54-0424-4DCB-ABCC-140A8AE39F46}" type="presOf" srcId="{13C5256F-7E5B-4AEB-B418-2E9A6A968355}" destId="{6E7A4124-56A8-4135-8403-C78C66C0239A}" srcOrd="0" destOrd="0" presId="urn:microsoft.com/office/officeart/2008/layout/VerticalCurvedList"/>
    <dgm:cxn modelId="{5EB9379D-637D-40A3-B3AE-8D7A3A333EF4}" srcId="{5AD4F2FB-91D1-4881-8241-A9922BE958C7}" destId="{ED988539-B533-4F5C-884E-887CEA8A5A05}" srcOrd="0" destOrd="0" parTransId="{78C77DBF-9A06-417C-9C96-F0D5C7A44D73}" sibTransId="{0A16E106-106E-4654-B728-5296447385D0}"/>
    <dgm:cxn modelId="{5AB0A65B-791E-4D88-BCE4-C02803D4D0EF}" type="presOf" srcId="{0A16E106-106E-4654-B728-5296447385D0}" destId="{066A3420-E23B-4B27-8B99-8B438E2D37DB}" srcOrd="0" destOrd="0" presId="urn:microsoft.com/office/officeart/2008/layout/VerticalCurvedList"/>
    <dgm:cxn modelId="{B3CB0CCC-4F05-4F6B-9E5A-3078443F17A8}" srcId="{5AD4F2FB-91D1-4881-8241-A9922BE958C7}" destId="{13C5256F-7E5B-4AEB-B418-2E9A6A968355}" srcOrd="1" destOrd="0" parTransId="{6C3B2807-3E73-47EB-AE1F-4A32BB7A21DD}" sibTransId="{04F44B3C-06F2-464C-A3E3-48391183B256}"/>
    <dgm:cxn modelId="{A41BF22C-A131-4462-97A8-8FBF3AF3F85A}" type="presParOf" srcId="{D0C548D6-7AB4-4261-905E-8366447EE114}" destId="{08017F3E-4034-49F0-91F4-F35F38D91FA0}" srcOrd="0" destOrd="0" presId="urn:microsoft.com/office/officeart/2008/layout/VerticalCurvedList"/>
    <dgm:cxn modelId="{0BCB4FAA-45A5-4AA3-B1B7-3C051EB9A1A4}" type="presParOf" srcId="{08017F3E-4034-49F0-91F4-F35F38D91FA0}" destId="{7DA3D60B-389E-4238-8354-31DE9B1201C9}" srcOrd="0" destOrd="0" presId="urn:microsoft.com/office/officeart/2008/layout/VerticalCurvedList"/>
    <dgm:cxn modelId="{D66AB822-429C-49A6-BE08-9F081A6D22F8}" type="presParOf" srcId="{7DA3D60B-389E-4238-8354-31DE9B1201C9}" destId="{53B1A93F-9BBD-40FB-9E97-DE3067831C26}" srcOrd="0" destOrd="0" presId="urn:microsoft.com/office/officeart/2008/layout/VerticalCurvedList"/>
    <dgm:cxn modelId="{D0C8D3A7-4448-4A46-8D5B-BCC778F58651}" type="presParOf" srcId="{7DA3D60B-389E-4238-8354-31DE9B1201C9}" destId="{066A3420-E23B-4B27-8B99-8B438E2D37DB}" srcOrd="1" destOrd="0" presId="urn:microsoft.com/office/officeart/2008/layout/VerticalCurvedList"/>
    <dgm:cxn modelId="{9D9DD461-5B34-4DF5-B6BC-3E1F7D7B3C14}" type="presParOf" srcId="{7DA3D60B-389E-4238-8354-31DE9B1201C9}" destId="{FEC54CD1-8582-4925-924C-810250B14BA5}" srcOrd="2" destOrd="0" presId="urn:microsoft.com/office/officeart/2008/layout/VerticalCurvedList"/>
    <dgm:cxn modelId="{9CEEF0CA-1CCE-4056-8E7F-15D9E635C3CE}" type="presParOf" srcId="{7DA3D60B-389E-4238-8354-31DE9B1201C9}" destId="{6BF6DF84-1939-4FCC-8CD5-4F0396C92DC9}" srcOrd="3" destOrd="0" presId="urn:microsoft.com/office/officeart/2008/layout/VerticalCurvedList"/>
    <dgm:cxn modelId="{3198B905-64C9-4604-AF6F-07CE1047B4C7}" type="presParOf" srcId="{08017F3E-4034-49F0-91F4-F35F38D91FA0}" destId="{D7B8D021-CCA6-4A47-8C97-757464071020}" srcOrd="1" destOrd="0" presId="urn:microsoft.com/office/officeart/2008/layout/VerticalCurvedList"/>
    <dgm:cxn modelId="{71E3A09E-9FEE-4FE9-8FC8-D70D8BBE47BF}" type="presParOf" srcId="{08017F3E-4034-49F0-91F4-F35F38D91FA0}" destId="{AF82DD4B-3C27-4AE2-B14A-F2DAA2728C98}" srcOrd="2" destOrd="0" presId="urn:microsoft.com/office/officeart/2008/layout/VerticalCurvedList"/>
    <dgm:cxn modelId="{6C7EC26D-8C9D-4921-A6A5-D9DBD3F48B52}" type="presParOf" srcId="{AF82DD4B-3C27-4AE2-B14A-F2DAA2728C98}" destId="{396004F0-936C-4620-9A62-E53EFA06B33A}" srcOrd="0" destOrd="0" presId="urn:microsoft.com/office/officeart/2008/layout/VerticalCurvedList"/>
    <dgm:cxn modelId="{27604B9C-4A28-44A9-911E-CC46C4D6BA5E}" type="presParOf" srcId="{08017F3E-4034-49F0-91F4-F35F38D91FA0}" destId="{6E7A4124-56A8-4135-8403-C78C66C0239A}" srcOrd="3" destOrd="0" presId="urn:microsoft.com/office/officeart/2008/layout/VerticalCurvedList"/>
    <dgm:cxn modelId="{AF3E50BC-3A06-453F-AE47-5C83D3B3EF39}" type="presParOf" srcId="{08017F3E-4034-49F0-91F4-F35F38D91FA0}" destId="{8405694F-A021-4C10-AAC5-9F6A0654FC44}" srcOrd="4" destOrd="0" presId="urn:microsoft.com/office/officeart/2008/layout/VerticalCurvedList"/>
    <dgm:cxn modelId="{7A0CB68B-1097-47C2-96FC-A42BE871D47F}" type="presParOf" srcId="{8405694F-A021-4C10-AAC5-9F6A0654FC44}" destId="{4DE29316-17A5-47BF-B38D-9FFD9EDC4D23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C831B8-1C59-451A-85A8-7F8510F4625C}" type="doc">
      <dgm:prSet loTypeId="urn:microsoft.com/office/officeart/2005/8/layout/hList7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EA60226E-A302-4811-9B59-87A9BD588B1C}">
      <dgm:prSet custT="1"/>
      <dgm:spPr>
        <a:solidFill>
          <a:srgbClr val="026E00"/>
        </a:solidFill>
      </dgm:spPr>
      <dgm:t>
        <a:bodyPr/>
        <a:lstStyle/>
        <a:p>
          <a:pPr algn="ctr" rtl="0">
            <a:spcAft>
              <a:spcPts val="1800"/>
            </a:spcAft>
          </a:pPr>
          <a:r>
            <a:rPr lang="fr-F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Connaître</a:t>
          </a:r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b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offre/demande/</a:t>
          </a:r>
          <a:b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attentes</a:t>
          </a:r>
        </a:p>
      </dgm:t>
    </dgm:pt>
    <dgm:pt modelId="{E4387556-22A2-4CE3-93D9-82A072BABAB9}" type="parTrans" cxnId="{60B7ED1D-52DD-4AF2-B621-3DD9FED9958F}">
      <dgm:prSet/>
      <dgm:spPr/>
      <dgm:t>
        <a:bodyPr/>
        <a:lstStyle/>
        <a:p>
          <a:endParaRPr lang="fr-FR"/>
        </a:p>
      </dgm:t>
    </dgm:pt>
    <dgm:pt modelId="{D5B9B66A-6AA1-411E-BADC-8DDB4687785E}" type="sibTrans" cxnId="{60B7ED1D-52DD-4AF2-B621-3DD9FED9958F}">
      <dgm:prSet/>
      <dgm:spPr/>
      <dgm:t>
        <a:bodyPr/>
        <a:lstStyle/>
        <a:p>
          <a:endParaRPr lang="fr-FR"/>
        </a:p>
      </dgm:t>
    </dgm:pt>
    <dgm:pt modelId="{ABAFB2D2-1567-4AE3-98FC-5D1BC04987CD}">
      <dgm:prSet custT="1"/>
      <dgm:spPr>
        <a:solidFill>
          <a:srgbClr val="026E00"/>
        </a:solidFill>
      </dgm:spPr>
      <dgm:t>
        <a:bodyPr/>
        <a:lstStyle/>
        <a:p>
          <a:pPr algn="l" rtl="0">
            <a:spcAft>
              <a:spcPct val="15000"/>
            </a:spcAft>
          </a:pPr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capitaliser</a:t>
          </a:r>
          <a:endParaRPr lang="fr-FR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AAC48A-5EFD-4033-BA01-97D844320416}" type="parTrans" cxnId="{36118316-934D-43F0-B895-0C8F75305476}">
      <dgm:prSet/>
      <dgm:spPr/>
      <dgm:t>
        <a:bodyPr/>
        <a:lstStyle/>
        <a:p>
          <a:endParaRPr lang="fr-FR"/>
        </a:p>
      </dgm:t>
    </dgm:pt>
    <dgm:pt modelId="{4FE56EC0-0325-4B59-8DED-BF637DF67061}" type="sibTrans" cxnId="{36118316-934D-43F0-B895-0C8F75305476}">
      <dgm:prSet/>
      <dgm:spPr/>
      <dgm:t>
        <a:bodyPr/>
        <a:lstStyle/>
        <a:p>
          <a:endParaRPr lang="fr-FR"/>
        </a:p>
      </dgm:t>
    </dgm:pt>
    <dgm:pt modelId="{B216D4C7-0721-4601-A7F7-91CC6B3592EE}">
      <dgm:prSet custT="1"/>
      <dgm:spPr>
        <a:solidFill>
          <a:srgbClr val="026E00"/>
        </a:solidFill>
      </dgm:spPr>
      <dgm:t>
        <a:bodyPr/>
        <a:lstStyle/>
        <a:p>
          <a:pPr algn="ctr" rtl="0"/>
          <a:r>
            <a:rPr lang="fr-FR" sz="1200" b="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fr-FR" sz="1200" b="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fr-FR" sz="1600" b="0" dirty="0" smtClean="0">
              <a:latin typeface="Arial" panose="020B0604020202020204" pitchFamily="34" charset="0"/>
              <a:cs typeface="Arial" panose="020B0604020202020204" pitchFamily="34" charset="0"/>
            </a:rPr>
            <a:t>Accompagner</a:t>
          </a:r>
          <a:r>
            <a:rPr lang="fr-FR" sz="18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fr-FR" sz="18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fr-FR" sz="1800" dirty="0" smtClean="0">
              <a:latin typeface="Arial" panose="020B0604020202020204" pitchFamily="34" charset="0"/>
              <a:cs typeface="Arial" panose="020B0604020202020204" pitchFamily="34" charset="0"/>
            </a:rPr>
            <a:t>la </a:t>
          </a:r>
          <a:r>
            <a:rPr lang="fr-F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demande</a:t>
          </a:r>
          <a:endParaRPr lang="fr-FR" sz="15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 rtl="0"/>
          <a:endParaRPr lang="fr-FR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0087C0-02DF-42F2-A6FC-088FD48D296A}" type="parTrans" cxnId="{DA470F7C-2393-47B3-9D8D-183C9B5E3D39}">
      <dgm:prSet/>
      <dgm:spPr/>
      <dgm:t>
        <a:bodyPr/>
        <a:lstStyle/>
        <a:p>
          <a:endParaRPr lang="fr-FR"/>
        </a:p>
      </dgm:t>
    </dgm:pt>
    <dgm:pt modelId="{DED6C443-01CA-47BB-B8ED-E3D9E1FA25BC}" type="sibTrans" cxnId="{DA470F7C-2393-47B3-9D8D-183C9B5E3D39}">
      <dgm:prSet/>
      <dgm:spPr/>
      <dgm:t>
        <a:bodyPr/>
        <a:lstStyle/>
        <a:p>
          <a:endParaRPr lang="fr-FR"/>
        </a:p>
      </dgm:t>
    </dgm:pt>
    <dgm:pt modelId="{E02A9669-9050-4CF7-AAEA-D16B27973970}">
      <dgm:prSet custT="1"/>
      <dgm:spPr>
        <a:solidFill>
          <a:srgbClr val="026E00"/>
        </a:solidFill>
      </dgm:spPr>
      <dgm:t>
        <a:bodyPr/>
        <a:lstStyle/>
        <a:p>
          <a:pPr algn="l" rtl="0"/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sensibiliser</a:t>
          </a:r>
          <a:endParaRPr lang="fr-FR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27F62-6EB6-47E7-AA70-C44FEA7C796D}" type="parTrans" cxnId="{19F166FB-F81C-4074-AEAC-4625D901D452}">
      <dgm:prSet/>
      <dgm:spPr/>
      <dgm:t>
        <a:bodyPr/>
        <a:lstStyle/>
        <a:p>
          <a:endParaRPr lang="fr-FR"/>
        </a:p>
      </dgm:t>
    </dgm:pt>
    <dgm:pt modelId="{BE667C26-C795-4303-8F62-1102AAD6009A}" type="sibTrans" cxnId="{19F166FB-F81C-4074-AEAC-4625D901D452}">
      <dgm:prSet/>
      <dgm:spPr/>
      <dgm:t>
        <a:bodyPr/>
        <a:lstStyle/>
        <a:p>
          <a:endParaRPr lang="fr-FR"/>
        </a:p>
      </dgm:t>
    </dgm:pt>
    <dgm:pt modelId="{DC2D80D4-6454-4165-92FE-14988AFB7134}">
      <dgm:prSet custT="1"/>
      <dgm:spPr>
        <a:solidFill>
          <a:srgbClr val="026E00"/>
        </a:solidFill>
      </dgm:spPr>
      <dgm:t>
        <a:bodyPr/>
        <a:lstStyle/>
        <a:p>
          <a:pPr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fr-FR" sz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Accompagner</a:t>
          </a:r>
          <a:b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fr-F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l’offre</a:t>
          </a:r>
        </a:p>
        <a:p>
          <a:pPr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5C6D0E-FD38-4692-9780-D44B080460A7}" type="parTrans" cxnId="{6B0E0717-4DAF-4F07-A4AF-58D2E43B3888}">
      <dgm:prSet/>
      <dgm:spPr/>
      <dgm:t>
        <a:bodyPr/>
        <a:lstStyle/>
        <a:p>
          <a:endParaRPr lang="fr-FR"/>
        </a:p>
      </dgm:t>
    </dgm:pt>
    <dgm:pt modelId="{41A6EC87-F74A-4948-B8F1-1A6EFF639863}" type="sibTrans" cxnId="{6B0E0717-4DAF-4F07-A4AF-58D2E43B3888}">
      <dgm:prSet/>
      <dgm:spPr/>
      <dgm:t>
        <a:bodyPr/>
        <a:lstStyle/>
        <a:p>
          <a:endParaRPr lang="fr-FR"/>
        </a:p>
      </dgm:t>
    </dgm:pt>
    <dgm:pt modelId="{98EDD6EB-CB23-484D-9C9C-A38908411578}">
      <dgm:prSet custT="1"/>
      <dgm:spPr>
        <a:solidFill>
          <a:srgbClr val="026E00"/>
        </a:solidFill>
      </dgm:spPr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 organiser</a:t>
          </a:r>
        </a:p>
      </dgm:t>
    </dgm:pt>
    <dgm:pt modelId="{B1FCEECD-EBD7-4A10-827E-3755550ED8B8}" type="parTrans" cxnId="{6FC33552-0F5C-4C63-BFB0-A848D1E0F233}">
      <dgm:prSet/>
      <dgm:spPr/>
      <dgm:t>
        <a:bodyPr/>
        <a:lstStyle/>
        <a:p>
          <a:endParaRPr lang="fr-FR"/>
        </a:p>
      </dgm:t>
    </dgm:pt>
    <dgm:pt modelId="{384F663A-D5D3-4D43-B03E-DC072EF12745}" type="sibTrans" cxnId="{6FC33552-0F5C-4C63-BFB0-A848D1E0F233}">
      <dgm:prSet/>
      <dgm:spPr/>
      <dgm:t>
        <a:bodyPr/>
        <a:lstStyle/>
        <a:p>
          <a:endParaRPr lang="fr-FR"/>
        </a:p>
      </dgm:t>
    </dgm:pt>
    <dgm:pt modelId="{B719282E-361A-458C-BFEE-76E798051D79}">
      <dgm:prSet custT="1"/>
      <dgm:spPr>
        <a:solidFill>
          <a:srgbClr val="026E00"/>
        </a:solidFill>
      </dgm:spPr>
      <dgm:t>
        <a:bodyPr/>
        <a:lstStyle/>
        <a:p>
          <a:pPr algn="ctr" rtl="0"/>
          <a:r>
            <a:rPr lang="fr-FR" sz="15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fr-FR" sz="15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fr-FR" sz="1600" b="1" dirty="0" smtClean="0">
              <a:latin typeface="Arial" panose="020B0604020202020204" pitchFamily="34" charset="0"/>
              <a:cs typeface="Arial" panose="020B0604020202020204" pitchFamily="34" charset="0"/>
            </a:rPr>
            <a:t>Communiquer</a:t>
          </a:r>
          <a:endParaRPr lang="fr-FR" sz="15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 rtl="0"/>
          <a:r>
            <a:rPr lang="fr-FR" sz="15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fr-FR" sz="1500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fr-FR" sz="15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B2A2B6-7F37-4A7E-9745-1203FE022ABF}" type="parTrans" cxnId="{492C4C8F-74F6-4C14-878B-DA82537F2D64}">
      <dgm:prSet/>
      <dgm:spPr/>
      <dgm:t>
        <a:bodyPr/>
        <a:lstStyle/>
        <a:p>
          <a:endParaRPr lang="fr-FR"/>
        </a:p>
      </dgm:t>
    </dgm:pt>
    <dgm:pt modelId="{58808FFD-3111-4F96-BA57-0F1F2B0DBF3A}" type="sibTrans" cxnId="{492C4C8F-74F6-4C14-878B-DA82537F2D64}">
      <dgm:prSet/>
      <dgm:spPr/>
      <dgm:t>
        <a:bodyPr/>
        <a:lstStyle/>
        <a:p>
          <a:endParaRPr lang="fr-FR"/>
        </a:p>
      </dgm:t>
    </dgm:pt>
    <dgm:pt modelId="{D4C9CF28-2637-4703-B5A8-61C7D2F3F4C2}">
      <dgm:prSet custT="1"/>
      <dgm:spPr>
        <a:solidFill>
          <a:srgbClr val="026E00"/>
        </a:solidFill>
      </dgm:spPr>
      <dgm:t>
        <a:bodyPr/>
        <a:lstStyle/>
        <a:p>
          <a:pPr algn="l" rtl="0"/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informer</a:t>
          </a:r>
          <a:endParaRPr lang="fr-FR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1829D9-3822-4DC4-967B-A8745EEC21CC}" type="parTrans" cxnId="{F5321A26-6B8B-4911-B172-6A4216270813}">
      <dgm:prSet/>
      <dgm:spPr/>
      <dgm:t>
        <a:bodyPr/>
        <a:lstStyle/>
        <a:p>
          <a:endParaRPr lang="fr-FR"/>
        </a:p>
      </dgm:t>
    </dgm:pt>
    <dgm:pt modelId="{C1E46E80-A2B8-4196-9849-7E9628076E2B}" type="sibTrans" cxnId="{F5321A26-6B8B-4911-B172-6A4216270813}">
      <dgm:prSet/>
      <dgm:spPr/>
      <dgm:t>
        <a:bodyPr/>
        <a:lstStyle/>
        <a:p>
          <a:endParaRPr lang="fr-FR"/>
        </a:p>
      </dgm:t>
    </dgm:pt>
    <dgm:pt modelId="{C027769E-FFAF-4C19-8734-7C5711C221E2}">
      <dgm:prSet custT="1"/>
      <dgm:spPr>
        <a:solidFill>
          <a:srgbClr val="026E00"/>
        </a:solidFill>
      </dgm:spPr>
      <dgm:t>
        <a:bodyPr/>
        <a:lstStyle/>
        <a:p>
          <a:pPr algn="l" rtl="0">
            <a:spcAft>
              <a:spcPct val="15000"/>
            </a:spcAft>
          </a:pPr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enrichir</a:t>
          </a:r>
          <a:endParaRPr lang="fr-FR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82FB14-6A09-4C19-81DC-9945EE92E2B1}" type="parTrans" cxnId="{A4B691BB-FF44-44F0-A29D-2BBB5D987F8D}">
      <dgm:prSet/>
      <dgm:spPr/>
      <dgm:t>
        <a:bodyPr/>
        <a:lstStyle/>
        <a:p>
          <a:endParaRPr lang="fr-FR"/>
        </a:p>
      </dgm:t>
    </dgm:pt>
    <dgm:pt modelId="{33FA390A-45EF-474C-AEE4-F5B307EFE548}" type="sibTrans" cxnId="{A4B691BB-FF44-44F0-A29D-2BBB5D987F8D}">
      <dgm:prSet/>
      <dgm:spPr/>
      <dgm:t>
        <a:bodyPr/>
        <a:lstStyle/>
        <a:p>
          <a:endParaRPr lang="fr-FR"/>
        </a:p>
      </dgm:t>
    </dgm:pt>
    <dgm:pt modelId="{0EEE807C-66B0-44D7-B381-49C517B0D410}">
      <dgm:prSet custT="1"/>
      <dgm:spPr>
        <a:solidFill>
          <a:srgbClr val="026E00"/>
        </a:solidFill>
      </dgm:spPr>
      <dgm:t>
        <a:bodyPr/>
        <a:lstStyle/>
        <a:p>
          <a:pPr algn="l" rtl="0">
            <a:spcAft>
              <a:spcPct val="15000"/>
            </a:spcAft>
          </a:pPr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valoriser</a:t>
          </a:r>
          <a:endParaRPr lang="fr-FR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F165E3-03F0-4D43-94A1-FBE5C47DED6B}" type="parTrans" cxnId="{23BE2ACD-FA44-4CB7-8745-E2F1099581C1}">
      <dgm:prSet/>
      <dgm:spPr/>
      <dgm:t>
        <a:bodyPr/>
        <a:lstStyle/>
        <a:p>
          <a:endParaRPr lang="fr-FR"/>
        </a:p>
      </dgm:t>
    </dgm:pt>
    <dgm:pt modelId="{B74494C4-97F0-47AF-ADDA-A2849BE14781}" type="sibTrans" cxnId="{23BE2ACD-FA44-4CB7-8745-E2F1099581C1}">
      <dgm:prSet/>
      <dgm:spPr/>
      <dgm:t>
        <a:bodyPr/>
        <a:lstStyle/>
        <a:p>
          <a:endParaRPr lang="fr-FR"/>
        </a:p>
      </dgm:t>
    </dgm:pt>
    <dgm:pt modelId="{EAACCE79-C43B-45BB-8242-E7DCDDC7F661}">
      <dgm:prSet custT="1"/>
      <dgm:spPr>
        <a:solidFill>
          <a:srgbClr val="026E00"/>
        </a:solidFill>
      </dgm:spPr>
      <dgm:t>
        <a:bodyPr/>
        <a:lstStyle/>
        <a:p>
          <a:pPr algn="l" rtl="0"/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sensibiliser</a:t>
          </a:r>
          <a:endParaRPr lang="fr-FR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BBAA3B-2384-44D0-AF9E-F8F2C459BF66}" type="parTrans" cxnId="{0962EBD4-ED41-45E5-AD73-5090638B20A3}">
      <dgm:prSet/>
      <dgm:spPr/>
      <dgm:t>
        <a:bodyPr/>
        <a:lstStyle/>
        <a:p>
          <a:endParaRPr lang="fr-FR"/>
        </a:p>
      </dgm:t>
    </dgm:pt>
    <dgm:pt modelId="{792FEC78-7B71-4860-A4CF-EA509A2D36C7}" type="sibTrans" cxnId="{0962EBD4-ED41-45E5-AD73-5090638B20A3}">
      <dgm:prSet/>
      <dgm:spPr/>
      <dgm:t>
        <a:bodyPr/>
        <a:lstStyle/>
        <a:p>
          <a:endParaRPr lang="fr-FR"/>
        </a:p>
      </dgm:t>
    </dgm:pt>
    <dgm:pt modelId="{BED0B957-2907-4257-B91F-12B873D03632}">
      <dgm:prSet custT="1"/>
      <dgm:spPr>
        <a:solidFill>
          <a:srgbClr val="026E00"/>
        </a:solidFill>
      </dgm:spPr>
      <dgm:t>
        <a:bodyPr/>
        <a:lstStyle/>
        <a:p>
          <a:pPr algn="l" rtl="0"/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pérenniser</a:t>
          </a:r>
          <a:endParaRPr lang="fr-FR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4D0B63-174A-45FC-9BFC-4582BCA3E95B}" type="parTrans" cxnId="{EB4E00C3-E365-4AA4-ADA2-71763C8F6DB5}">
      <dgm:prSet/>
      <dgm:spPr/>
      <dgm:t>
        <a:bodyPr/>
        <a:lstStyle/>
        <a:p>
          <a:endParaRPr lang="fr-FR"/>
        </a:p>
      </dgm:t>
    </dgm:pt>
    <dgm:pt modelId="{F07E60AD-4C8F-467D-A6C6-609AF5CF70D7}" type="sibTrans" cxnId="{EB4E00C3-E365-4AA4-ADA2-71763C8F6DB5}">
      <dgm:prSet/>
      <dgm:spPr/>
      <dgm:t>
        <a:bodyPr/>
        <a:lstStyle/>
        <a:p>
          <a:endParaRPr lang="fr-FR"/>
        </a:p>
      </dgm:t>
    </dgm:pt>
    <dgm:pt modelId="{ED6116D8-E781-47B3-B37F-5EA7458AB923}">
      <dgm:prSet custT="1"/>
      <dgm:spPr>
        <a:solidFill>
          <a:srgbClr val="026E00"/>
        </a:solidFill>
      </dgm:spPr>
      <dgm:t>
        <a:bodyPr/>
        <a:lstStyle/>
        <a:p>
          <a:pPr algn="l" rtl="0"/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faire adhérer</a:t>
          </a:r>
          <a:endParaRPr lang="fr-FR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05EDCE-421E-4FD7-9C0D-C3DBF15EAF1A}" type="parTrans" cxnId="{0ADBDCDC-74AE-4DAF-8524-71BCF7C3EC09}">
      <dgm:prSet/>
      <dgm:spPr/>
      <dgm:t>
        <a:bodyPr/>
        <a:lstStyle/>
        <a:p>
          <a:endParaRPr lang="fr-FR"/>
        </a:p>
      </dgm:t>
    </dgm:pt>
    <dgm:pt modelId="{145E97E2-F341-4DCF-B20C-42CA209B08AC}" type="sibTrans" cxnId="{0ADBDCDC-74AE-4DAF-8524-71BCF7C3EC09}">
      <dgm:prSet/>
      <dgm:spPr/>
      <dgm:t>
        <a:bodyPr/>
        <a:lstStyle/>
        <a:p>
          <a:endParaRPr lang="fr-FR"/>
        </a:p>
      </dgm:t>
    </dgm:pt>
    <dgm:pt modelId="{A53BF82F-5DDB-4D78-9DF6-C50359CB8CFE}">
      <dgm:prSet custT="1"/>
      <dgm:spPr>
        <a:solidFill>
          <a:srgbClr val="026E00"/>
        </a:solidFill>
      </dgm:spPr>
      <dgm:t>
        <a:bodyPr/>
        <a:lstStyle/>
        <a:p>
          <a:pPr algn="l" rtl="0"/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accompagner</a:t>
          </a:r>
          <a:endParaRPr lang="fr-FR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39F543-C789-4328-A88A-52BB5FB27D3F}" type="parTrans" cxnId="{B384EFE8-D0F5-447B-8BE2-9B8C02E7EFD5}">
      <dgm:prSet/>
      <dgm:spPr/>
      <dgm:t>
        <a:bodyPr/>
        <a:lstStyle/>
        <a:p>
          <a:endParaRPr lang="fr-FR"/>
        </a:p>
      </dgm:t>
    </dgm:pt>
    <dgm:pt modelId="{2F6B44CD-EEFF-40FC-A24A-FA4046CD51D5}" type="sibTrans" cxnId="{B384EFE8-D0F5-447B-8BE2-9B8C02E7EFD5}">
      <dgm:prSet/>
      <dgm:spPr/>
      <dgm:t>
        <a:bodyPr/>
        <a:lstStyle/>
        <a:p>
          <a:endParaRPr lang="fr-FR"/>
        </a:p>
      </dgm:t>
    </dgm:pt>
    <dgm:pt modelId="{79864D53-CB89-4BE4-B390-5C46386C29BC}">
      <dgm:prSet custT="1"/>
      <dgm:spPr>
        <a:solidFill>
          <a:srgbClr val="026E00"/>
        </a:solidFill>
      </dgm:spPr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fr-FR" sz="16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D0A3B3-0961-49C5-A871-0B791FDD1DF3}" type="parTrans" cxnId="{F5D04C4F-4401-4AC3-AA40-933CFC2C9F52}">
      <dgm:prSet/>
      <dgm:spPr/>
      <dgm:t>
        <a:bodyPr/>
        <a:lstStyle/>
        <a:p>
          <a:endParaRPr lang="fr-FR"/>
        </a:p>
      </dgm:t>
    </dgm:pt>
    <dgm:pt modelId="{7BA882FE-E7F2-430D-A377-0F6B04A11A2C}" type="sibTrans" cxnId="{F5D04C4F-4401-4AC3-AA40-933CFC2C9F52}">
      <dgm:prSet/>
      <dgm:spPr/>
      <dgm:t>
        <a:bodyPr/>
        <a:lstStyle/>
        <a:p>
          <a:endParaRPr lang="fr-FR"/>
        </a:p>
      </dgm:t>
    </dgm:pt>
    <dgm:pt modelId="{D677AC1F-B8B4-4F8A-B534-7C113685440D}">
      <dgm:prSet custT="1"/>
      <dgm:spPr>
        <a:solidFill>
          <a:srgbClr val="026E00"/>
        </a:solidFill>
      </dgm:spPr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 structurer</a:t>
          </a:r>
        </a:p>
      </dgm:t>
    </dgm:pt>
    <dgm:pt modelId="{9EBC0BB0-2377-470E-B97D-2C098BC09359}" type="parTrans" cxnId="{D913488D-8188-46D1-9719-39842E28A598}">
      <dgm:prSet/>
      <dgm:spPr/>
      <dgm:t>
        <a:bodyPr/>
        <a:lstStyle/>
        <a:p>
          <a:endParaRPr lang="fr-FR"/>
        </a:p>
      </dgm:t>
    </dgm:pt>
    <dgm:pt modelId="{657EC5E8-BCE8-4B96-9A07-4B1DCCC3CE13}" type="sibTrans" cxnId="{D913488D-8188-46D1-9719-39842E28A598}">
      <dgm:prSet/>
      <dgm:spPr/>
      <dgm:t>
        <a:bodyPr/>
        <a:lstStyle/>
        <a:p>
          <a:endParaRPr lang="fr-FR"/>
        </a:p>
      </dgm:t>
    </dgm:pt>
    <dgm:pt modelId="{1A82D29A-5A95-45BC-A356-16C6DA08E933}">
      <dgm:prSet custT="1"/>
      <dgm:spPr>
        <a:solidFill>
          <a:srgbClr val="026E00"/>
        </a:solidFill>
      </dgm:spPr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600" dirty="0" smtClean="0">
              <a:latin typeface="Arial" panose="020B0604020202020204" pitchFamily="34" charset="0"/>
              <a:cs typeface="Arial" panose="020B0604020202020204" pitchFamily="34" charset="0"/>
            </a:rPr>
            <a:t> développer</a:t>
          </a:r>
        </a:p>
      </dgm:t>
    </dgm:pt>
    <dgm:pt modelId="{52E55EF2-2082-4745-9481-3EB6577D5B91}" type="parTrans" cxnId="{02573BE1-F605-4051-AD64-803E96857AFE}">
      <dgm:prSet/>
      <dgm:spPr/>
      <dgm:t>
        <a:bodyPr/>
        <a:lstStyle/>
        <a:p>
          <a:endParaRPr lang="fr-FR"/>
        </a:p>
      </dgm:t>
    </dgm:pt>
    <dgm:pt modelId="{8CEE591D-A6CC-48B0-92B4-9E22725D38E4}" type="sibTrans" cxnId="{02573BE1-F605-4051-AD64-803E96857AFE}">
      <dgm:prSet/>
      <dgm:spPr/>
      <dgm:t>
        <a:bodyPr/>
        <a:lstStyle/>
        <a:p>
          <a:endParaRPr lang="fr-FR"/>
        </a:p>
      </dgm:t>
    </dgm:pt>
    <dgm:pt modelId="{D4E76588-99BD-48F3-B7FC-F13DD2A5EC04}" type="pres">
      <dgm:prSet presAssocID="{82C831B8-1C59-451A-85A8-7F8510F462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038DFC8-B456-41EB-93E7-F9732EC804F0}" type="pres">
      <dgm:prSet presAssocID="{82C831B8-1C59-451A-85A8-7F8510F4625C}" presName="fgShape" presStyleLbl="fgShp" presStyleIdx="0" presStyleCnt="1" custScaleY="104519" custLinFactNeighborX="1606" custLinFactNeighborY="45198"/>
      <dgm:spPr>
        <a:solidFill>
          <a:srgbClr val="FFC000"/>
        </a:solidFill>
      </dgm:spPr>
      <dgm:t>
        <a:bodyPr/>
        <a:lstStyle/>
        <a:p>
          <a:endParaRPr lang="fr-FR"/>
        </a:p>
      </dgm:t>
    </dgm:pt>
    <dgm:pt modelId="{6EF8EACE-9C11-4819-9F72-987880C0DF16}" type="pres">
      <dgm:prSet presAssocID="{82C831B8-1C59-451A-85A8-7F8510F4625C}" presName="linComp" presStyleCnt="0"/>
      <dgm:spPr/>
      <dgm:t>
        <a:bodyPr/>
        <a:lstStyle/>
        <a:p>
          <a:endParaRPr lang="fr-FR"/>
        </a:p>
      </dgm:t>
    </dgm:pt>
    <dgm:pt modelId="{961C26B6-D8F9-42DF-AE8F-109D60BBB15F}" type="pres">
      <dgm:prSet presAssocID="{EA60226E-A302-4811-9B59-87A9BD588B1C}" presName="compNode" presStyleCnt="0"/>
      <dgm:spPr/>
      <dgm:t>
        <a:bodyPr/>
        <a:lstStyle/>
        <a:p>
          <a:endParaRPr lang="fr-FR"/>
        </a:p>
      </dgm:t>
    </dgm:pt>
    <dgm:pt modelId="{669180B8-21E8-4307-B269-FAABD57AEA1D}" type="pres">
      <dgm:prSet presAssocID="{EA60226E-A302-4811-9B59-87A9BD588B1C}" presName="bkgdShape" presStyleLbl="node1" presStyleIdx="0" presStyleCnt="4" custLinFactNeighborX="-95" custLinFactNeighborY="1818"/>
      <dgm:spPr/>
      <dgm:t>
        <a:bodyPr/>
        <a:lstStyle/>
        <a:p>
          <a:endParaRPr lang="fr-FR"/>
        </a:p>
      </dgm:t>
    </dgm:pt>
    <dgm:pt modelId="{2CA594A1-0138-44C5-9508-983BF9F1C627}" type="pres">
      <dgm:prSet presAssocID="{EA60226E-A302-4811-9B59-87A9BD588B1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A038733-6CA8-46D1-A46D-3249BBB7E80F}" type="pres">
      <dgm:prSet presAssocID="{EA60226E-A302-4811-9B59-87A9BD588B1C}" presName="invisiNode" presStyleLbl="node1" presStyleIdx="0" presStyleCnt="4"/>
      <dgm:spPr/>
      <dgm:t>
        <a:bodyPr/>
        <a:lstStyle/>
        <a:p>
          <a:endParaRPr lang="fr-FR"/>
        </a:p>
      </dgm:t>
    </dgm:pt>
    <dgm:pt modelId="{AF0E0DFE-D617-4E22-ADDE-EDFE8A0EE9D7}" type="pres">
      <dgm:prSet presAssocID="{EA60226E-A302-4811-9B59-87A9BD588B1C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fr-FR"/>
        </a:p>
      </dgm:t>
    </dgm:pt>
    <dgm:pt modelId="{EE72C52C-8BB8-4D7B-A730-30DF3FBFBDC6}" type="pres">
      <dgm:prSet presAssocID="{D5B9B66A-6AA1-411E-BADC-8DDB4687785E}" presName="sibTrans" presStyleLbl="sibTrans2D1" presStyleIdx="0" presStyleCnt="0"/>
      <dgm:spPr/>
      <dgm:t>
        <a:bodyPr/>
        <a:lstStyle/>
        <a:p>
          <a:endParaRPr lang="fr-FR"/>
        </a:p>
      </dgm:t>
    </dgm:pt>
    <dgm:pt modelId="{81F7CD32-AF75-4379-B79E-32E50E03E4E3}" type="pres">
      <dgm:prSet presAssocID="{B216D4C7-0721-4601-A7F7-91CC6B3592EE}" presName="compNode" presStyleCnt="0"/>
      <dgm:spPr/>
      <dgm:t>
        <a:bodyPr/>
        <a:lstStyle/>
        <a:p>
          <a:endParaRPr lang="fr-FR"/>
        </a:p>
      </dgm:t>
    </dgm:pt>
    <dgm:pt modelId="{C9F1A1BE-F992-4624-AF75-0061EF8DA997}" type="pres">
      <dgm:prSet presAssocID="{B216D4C7-0721-4601-A7F7-91CC6B3592EE}" presName="bkgdShape" presStyleLbl="node1" presStyleIdx="1" presStyleCnt="4"/>
      <dgm:spPr/>
      <dgm:t>
        <a:bodyPr/>
        <a:lstStyle/>
        <a:p>
          <a:endParaRPr lang="fr-FR"/>
        </a:p>
      </dgm:t>
    </dgm:pt>
    <dgm:pt modelId="{0F8242E3-07F2-4FE3-888E-140FEB3B7F1A}" type="pres">
      <dgm:prSet presAssocID="{B216D4C7-0721-4601-A7F7-91CC6B3592EE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8C3032-CDE5-47F5-BDD5-9CB0B531B55F}" type="pres">
      <dgm:prSet presAssocID="{B216D4C7-0721-4601-A7F7-91CC6B3592EE}" presName="invisiNode" presStyleLbl="node1" presStyleIdx="1" presStyleCnt="4"/>
      <dgm:spPr/>
      <dgm:t>
        <a:bodyPr/>
        <a:lstStyle/>
        <a:p>
          <a:endParaRPr lang="fr-FR"/>
        </a:p>
      </dgm:t>
    </dgm:pt>
    <dgm:pt modelId="{B1EA04BC-46E1-4EF1-80A5-7CD9E0F09608}" type="pres">
      <dgm:prSet presAssocID="{B216D4C7-0721-4601-A7F7-91CC6B3592EE}" presName="imagNode" presStyleLbl="fgImgPlace1" presStyleIdx="1" presStyleCnt="4" custScaleY="99241"/>
      <dgm:spPr>
        <a:blipFill dpi="0" rotWithShape="1">
          <a:blip xmlns:r="http://schemas.openxmlformats.org/officeDocument/2006/relationships" r:embed="rId2"/>
          <a:srcRect/>
          <a:stretch>
            <a:fillRect l="-14119" t="-1609" r="-14119" b="-1609"/>
          </a:stretch>
        </a:blipFill>
      </dgm:spPr>
      <dgm:t>
        <a:bodyPr/>
        <a:lstStyle/>
        <a:p>
          <a:endParaRPr lang="fr-FR"/>
        </a:p>
      </dgm:t>
    </dgm:pt>
    <dgm:pt modelId="{0E2FB388-F231-4E42-A3FD-BCA069F2CFB6}" type="pres">
      <dgm:prSet presAssocID="{DED6C443-01CA-47BB-B8ED-E3D9E1FA25BC}" presName="sibTrans" presStyleLbl="sibTrans2D1" presStyleIdx="0" presStyleCnt="0"/>
      <dgm:spPr/>
      <dgm:t>
        <a:bodyPr/>
        <a:lstStyle/>
        <a:p>
          <a:endParaRPr lang="fr-FR"/>
        </a:p>
      </dgm:t>
    </dgm:pt>
    <dgm:pt modelId="{F90E0E96-03F4-4E0D-9A01-2E623EF9B58D}" type="pres">
      <dgm:prSet presAssocID="{DC2D80D4-6454-4165-92FE-14988AFB7134}" presName="compNode" presStyleCnt="0"/>
      <dgm:spPr/>
      <dgm:t>
        <a:bodyPr/>
        <a:lstStyle/>
        <a:p>
          <a:endParaRPr lang="fr-FR"/>
        </a:p>
      </dgm:t>
    </dgm:pt>
    <dgm:pt modelId="{924560A4-EAEC-43D4-AEBA-6629D295C79B}" type="pres">
      <dgm:prSet presAssocID="{DC2D80D4-6454-4165-92FE-14988AFB7134}" presName="bkgdShape" presStyleLbl="node1" presStyleIdx="2" presStyleCnt="4"/>
      <dgm:spPr/>
      <dgm:t>
        <a:bodyPr/>
        <a:lstStyle/>
        <a:p>
          <a:endParaRPr lang="fr-FR"/>
        </a:p>
      </dgm:t>
    </dgm:pt>
    <dgm:pt modelId="{AF723538-721A-4588-95A8-D59F19C5837D}" type="pres">
      <dgm:prSet presAssocID="{DC2D80D4-6454-4165-92FE-14988AFB7134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81FE3F5-CF45-47D0-A591-7C7E85AAF447}" type="pres">
      <dgm:prSet presAssocID="{DC2D80D4-6454-4165-92FE-14988AFB7134}" presName="invisiNode" presStyleLbl="node1" presStyleIdx="2" presStyleCnt="4"/>
      <dgm:spPr/>
      <dgm:t>
        <a:bodyPr/>
        <a:lstStyle/>
        <a:p>
          <a:endParaRPr lang="fr-FR"/>
        </a:p>
      </dgm:t>
    </dgm:pt>
    <dgm:pt modelId="{C02C3FCD-4388-4A58-8B2A-D68329A27630}" type="pres">
      <dgm:prSet presAssocID="{DC2D80D4-6454-4165-92FE-14988AFB7134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163FE3A0-6D3B-4EC0-A23D-CABA616D1F11}" type="pres">
      <dgm:prSet presAssocID="{41A6EC87-F74A-4948-B8F1-1A6EFF639863}" presName="sibTrans" presStyleLbl="sibTrans2D1" presStyleIdx="0" presStyleCnt="0"/>
      <dgm:spPr/>
      <dgm:t>
        <a:bodyPr/>
        <a:lstStyle/>
        <a:p>
          <a:endParaRPr lang="fr-FR"/>
        </a:p>
      </dgm:t>
    </dgm:pt>
    <dgm:pt modelId="{8C33E4A6-9AC6-4E40-8B8E-D5FE6151F4C6}" type="pres">
      <dgm:prSet presAssocID="{B719282E-361A-458C-BFEE-76E798051D79}" presName="compNode" presStyleCnt="0"/>
      <dgm:spPr/>
      <dgm:t>
        <a:bodyPr/>
        <a:lstStyle/>
        <a:p>
          <a:endParaRPr lang="fr-FR"/>
        </a:p>
      </dgm:t>
    </dgm:pt>
    <dgm:pt modelId="{344A25A3-58A0-43CE-9467-45929AD44BEC}" type="pres">
      <dgm:prSet presAssocID="{B719282E-361A-458C-BFEE-76E798051D79}" presName="bkgdShape" presStyleLbl="node1" presStyleIdx="3" presStyleCnt="4"/>
      <dgm:spPr/>
      <dgm:t>
        <a:bodyPr/>
        <a:lstStyle/>
        <a:p>
          <a:endParaRPr lang="fr-FR"/>
        </a:p>
      </dgm:t>
    </dgm:pt>
    <dgm:pt modelId="{A9CA2882-A61A-4539-ABB5-718A69C108A2}" type="pres">
      <dgm:prSet presAssocID="{B719282E-361A-458C-BFEE-76E798051D79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41D23B-E6A3-46ED-A653-FFF6C5E94836}" type="pres">
      <dgm:prSet presAssocID="{B719282E-361A-458C-BFEE-76E798051D79}" presName="invisiNode" presStyleLbl="node1" presStyleIdx="3" presStyleCnt="4"/>
      <dgm:spPr/>
      <dgm:t>
        <a:bodyPr/>
        <a:lstStyle/>
        <a:p>
          <a:endParaRPr lang="fr-FR"/>
        </a:p>
      </dgm:t>
    </dgm:pt>
    <dgm:pt modelId="{612FBF92-8AB5-4E81-8627-20E60E28F15B}" type="pres">
      <dgm:prSet presAssocID="{B719282E-361A-458C-BFEE-76E798051D79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fr-FR"/>
        </a:p>
      </dgm:t>
    </dgm:pt>
  </dgm:ptLst>
  <dgm:cxnLst>
    <dgm:cxn modelId="{F2377E8F-D2D4-45E7-9BAC-6B9DE9823D47}" type="presOf" srcId="{ABAFB2D2-1567-4AE3-98FC-5D1BC04987CD}" destId="{669180B8-21E8-4307-B269-FAABD57AEA1D}" srcOrd="0" destOrd="1" presId="urn:microsoft.com/office/officeart/2005/8/layout/hList7"/>
    <dgm:cxn modelId="{4BC626DC-3E21-4F50-AC5E-1B097180B00D}" type="presOf" srcId="{0EEE807C-66B0-44D7-B381-49C517B0D410}" destId="{2CA594A1-0138-44C5-9508-983BF9F1C627}" srcOrd="1" destOrd="3" presId="urn:microsoft.com/office/officeart/2005/8/layout/hList7"/>
    <dgm:cxn modelId="{56CC9142-F55F-4A42-8213-28E3842E7D75}" type="presOf" srcId="{DC2D80D4-6454-4165-92FE-14988AFB7134}" destId="{924560A4-EAEC-43D4-AEBA-6629D295C79B}" srcOrd="0" destOrd="0" presId="urn:microsoft.com/office/officeart/2005/8/layout/hList7"/>
    <dgm:cxn modelId="{D913488D-8188-46D1-9719-39842E28A598}" srcId="{DC2D80D4-6454-4165-92FE-14988AFB7134}" destId="{D677AC1F-B8B4-4F8A-B534-7C113685440D}" srcOrd="1" destOrd="0" parTransId="{9EBC0BB0-2377-470E-B97D-2C098BC09359}" sibTransId="{657EC5E8-BCE8-4B96-9A07-4B1DCCC3CE13}"/>
    <dgm:cxn modelId="{5221E602-2109-4504-AC51-6A93D5C8FA61}" type="presOf" srcId="{98EDD6EB-CB23-484D-9C9C-A38908411578}" destId="{924560A4-EAEC-43D4-AEBA-6629D295C79B}" srcOrd="0" destOrd="1" presId="urn:microsoft.com/office/officeart/2005/8/layout/hList7"/>
    <dgm:cxn modelId="{3F6699A4-60C4-41A2-959D-E816817E5E45}" type="presOf" srcId="{D5B9B66A-6AA1-411E-BADC-8DDB4687785E}" destId="{EE72C52C-8BB8-4D7B-A730-30DF3FBFBDC6}" srcOrd="0" destOrd="0" presId="urn:microsoft.com/office/officeart/2005/8/layout/hList7"/>
    <dgm:cxn modelId="{36118316-934D-43F0-B895-0C8F75305476}" srcId="{EA60226E-A302-4811-9B59-87A9BD588B1C}" destId="{ABAFB2D2-1567-4AE3-98FC-5D1BC04987CD}" srcOrd="0" destOrd="0" parTransId="{EEAAC48A-5EFD-4033-BA01-97D844320416}" sibTransId="{4FE56EC0-0325-4B59-8DED-BF637DF67061}"/>
    <dgm:cxn modelId="{79EF6CC3-B5BE-4C83-AF3D-502F607ED799}" type="presOf" srcId="{79864D53-CB89-4BE4-B390-5C46386C29BC}" destId="{AF723538-721A-4588-95A8-D59F19C5837D}" srcOrd="1" destOrd="4" presId="urn:microsoft.com/office/officeart/2005/8/layout/hList7"/>
    <dgm:cxn modelId="{23BE2ACD-FA44-4CB7-8745-E2F1099581C1}" srcId="{EA60226E-A302-4811-9B59-87A9BD588B1C}" destId="{0EEE807C-66B0-44D7-B381-49C517B0D410}" srcOrd="2" destOrd="0" parTransId="{D0F165E3-03F0-4D43-94A1-FBE5C47DED6B}" sibTransId="{B74494C4-97F0-47AF-ADDA-A2849BE14781}"/>
    <dgm:cxn modelId="{CB2CBEB8-5040-4956-AF7D-5CEF8C000FD9}" type="presOf" srcId="{C027769E-FFAF-4C19-8734-7C5711C221E2}" destId="{2CA594A1-0138-44C5-9508-983BF9F1C627}" srcOrd="1" destOrd="2" presId="urn:microsoft.com/office/officeart/2005/8/layout/hList7"/>
    <dgm:cxn modelId="{5937EB43-D630-459A-9205-3AD8F76FD69B}" type="presOf" srcId="{EA60226E-A302-4811-9B59-87A9BD588B1C}" destId="{2CA594A1-0138-44C5-9508-983BF9F1C627}" srcOrd="1" destOrd="0" presId="urn:microsoft.com/office/officeart/2005/8/layout/hList7"/>
    <dgm:cxn modelId="{DA470F7C-2393-47B3-9D8D-183C9B5E3D39}" srcId="{82C831B8-1C59-451A-85A8-7F8510F4625C}" destId="{B216D4C7-0721-4601-A7F7-91CC6B3592EE}" srcOrd="1" destOrd="0" parTransId="{840087C0-02DF-42F2-A6FC-088FD48D296A}" sibTransId="{DED6C443-01CA-47BB-B8ED-E3D9E1FA25BC}"/>
    <dgm:cxn modelId="{17E0A864-F188-4E1D-B922-C32C91A2BF5C}" type="presOf" srcId="{B719282E-361A-458C-BFEE-76E798051D79}" destId="{A9CA2882-A61A-4539-ABB5-718A69C108A2}" srcOrd="1" destOrd="0" presId="urn:microsoft.com/office/officeart/2005/8/layout/hList7"/>
    <dgm:cxn modelId="{4A672656-A2C4-4907-954B-4AAB46BD2942}" type="presOf" srcId="{0EEE807C-66B0-44D7-B381-49C517B0D410}" destId="{669180B8-21E8-4307-B269-FAABD57AEA1D}" srcOrd="0" destOrd="3" presId="urn:microsoft.com/office/officeart/2005/8/layout/hList7"/>
    <dgm:cxn modelId="{8D909B2D-7D77-49EC-8CDA-9F73C284AE1A}" type="presOf" srcId="{82C831B8-1C59-451A-85A8-7F8510F4625C}" destId="{D4E76588-99BD-48F3-B7FC-F13DD2A5EC04}" srcOrd="0" destOrd="0" presId="urn:microsoft.com/office/officeart/2005/8/layout/hList7"/>
    <dgm:cxn modelId="{59D5AF9D-09A9-4928-AD89-C52EA21438F0}" type="presOf" srcId="{BED0B957-2907-4257-B91F-12B873D03632}" destId="{344A25A3-58A0-43CE-9467-45929AD44BEC}" srcOrd="0" destOrd="3" presId="urn:microsoft.com/office/officeart/2005/8/layout/hList7"/>
    <dgm:cxn modelId="{78F411B8-4DB7-4BE7-B8FC-CA56A888143B}" type="presOf" srcId="{98EDD6EB-CB23-484D-9C9C-A38908411578}" destId="{AF723538-721A-4588-95A8-D59F19C5837D}" srcOrd="1" destOrd="1" presId="urn:microsoft.com/office/officeart/2005/8/layout/hList7"/>
    <dgm:cxn modelId="{357393D1-E3F3-462E-AD38-789C4C354233}" type="presOf" srcId="{B216D4C7-0721-4601-A7F7-91CC6B3592EE}" destId="{C9F1A1BE-F992-4624-AF75-0061EF8DA997}" srcOrd="0" destOrd="0" presId="urn:microsoft.com/office/officeart/2005/8/layout/hList7"/>
    <dgm:cxn modelId="{EB4E00C3-E365-4AA4-ADA2-71763C8F6DB5}" srcId="{B719282E-361A-458C-BFEE-76E798051D79}" destId="{BED0B957-2907-4257-B91F-12B873D03632}" srcOrd="2" destOrd="0" parTransId="{7A4D0B63-174A-45FC-9BFC-4582BCA3E95B}" sibTransId="{F07E60AD-4C8F-467D-A6C6-609AF5CF70D7}"/>
    <dgm:cxn modelId="{02573BE1-F605-4051-AD64-803E96857AFE}" srcId="{DC2D80D4-6454-4165-92FE-14988AFB7134}" destId="{1A82D29A-5A95-45BC-A356-16C6DA08E933}" srcOrd="2" destOrd="0" parTransId="{52E55EF2-2082-4745-9481-3EB6577D5B91}" sibTransId="{8CEE591D-A6CC-48B0-92B4-9E22725D38E4}"/>
    <dgm:cxn modelId="{FCF5E9F0-3BAF-417C-8F48-5CDD55EAE6B4}" type="presOf" srcId="{DED6C443-01CA-47BB-B8ED-E3D9E1FA25BC}" destId="{0E2FB388-F231-4E42-A3FD-BCA069F2CFB6}" srcOrd="0" destOrd="0" presId="urn:microsoft.com/office/officeart/2005/8/layout/hList7"/>
    <dgm:cxn modelId="{F5D04C4F-4401-4AC3-AA40-933CFC2C9F52}" srcId="{DC2D80D4-6454-4165-92FE-14988AFB7134}" destId="{79864D53-CB89-4BE4-B390-5C46386C29BC}" srcOrd="3" destOrd="0" parTransId="{94D0A3B3-0961-49C5-A871-0B791FDD1DF3}" sibTransId="{7BA882FE-E7F2-430D-A377-0F6B04A11A2C}"/>
    <dgm:cxn modelId="{482DD951-935F-4D61-A246-CF382E414FB0}" type="presOf" srcId="{D4C9CF28-2637-4703-B5A8-61C7D2F3F4C2}" destId="{344A25A3-58A0-43CE-9467-45929AD44BEC}" srcOrd="0" destOrd="1" presId="urn:microsoft.com/office/officeart/2005/8/layout/hList7"/>
    <dgm:cxn modelId="{AE3DB43D-2DEA-40A2-9E38-A4FF3BCC91AC}" type="presOf" srcId="{EAACCE79-C43B-45BB-8242-E7DCDDC7F661}" destId="{344A25A3-58A0-43CE-9467-45929AD44BEC}" srcOrd="0" destOrd="2" presId="urn:microsoft.com/office/officeart/2005/8/layout/hList7"/>
    <dgm:cxn modelId="{9D461E74-5065-4E69-938A-787381E42587}" type="presOf" srcId="{A53BF82F-5DDB-4D78-9DF6-C50359CB8CFE}" destId="{C9F1A1BE-F992-4624-AF75-0061EF8DA997}" srcOrd="0" destOrd="3" presId="urn:microsoft.com/office/officeart/2005/8/layout/hList7"/>
    <dgm:cxn modelId="{78175E73-13F4-444E-BA40-19CA508CD088}" type="presOf" srcId="{D4C9CF28-2637-4703-B5A8-61C7D2F3F4C2}" destId="{A9CA2882-A61A-4539-ABB5-718A69C108A2}" srcOrd="1" destOrd="1" presId="urn:microsoft.com/office/officeart/2005/8/layout/hList7"/>
    <dgm:cxn modelId="{A65B1C04-241A-4EC7-88EE-E71B2B7B3915}" type="presOf" srcId="{E02A9669-9050-4CF7-AAEA-D16B27973970}" destId="{0F8242E3-07F2-4FE3-888E-140FEB3B7F1A}" srcOrd="1" destOrd="1" presId="urn:microsoft.com/office/officeart/2005/8/layout/hList7"/>
    <dgm:cxn modelId="{17033C06-774D-4665-AC94-678D35A4F0A5}" type="presOf" srcId="{EA60226E-A302-4811-9B59-87A9BD588B1C}" destId="{669180B8-21E8-4307-B269-FAABD57AEA1D}" srcOrd="0" destOrd="0" presId="urn:microsoft.com/office/officeart/2005/8/layout/hList7"/>
    <dgm:cxn modelId="{A4B691BB-FF44-44F0-A29D-2BBB5D987F8D}" srcId="{EA60226E-A302-4811-9B59-87A9BD588B1C}" destId="{C027769E-FFAF-4C19-8734-7C5711C221E2}" srcOrd="1" destOrd="0" parTransId="{2982FB14-6A09-4C19-81DC-9945EE92E2B1}" sibTransId="{33FA390A-45EF-474C-AEE4-F5B307EFE548}"/>
    <dgm:cxn modelId="{0962EBD4-ED41-45E5-AD73-5090638B20A3}" srcId="{B719282E-361A-458C-BFEE-76E798051D79}" destId="{EAACCE79-C43B-45BB-8242-E7DCDDC7F661}" srcOrd="1" destOrd="0" parTransId="{B3BBAA3B-2384-44D0-AF9E-F8F2C459BF66}" sibTransId="{792FEC78-7B71-4860-A4CF-EA509A2D36C7}"/>
    <dgm:cxn modelId="{492C4C8F-74F6-4C14-878B-DA82537F2D64}" srcId="{82C831B8-1C59-451A-85A8-7F8510F4625C}" destId="{B719282E-361A-458C-BFEE-76E798051D79}" srcOrd="3" destOrd="0" parTransId="{5AB2A2B6-7F37-4A7E-9745-1203FE022ABF}" sibTransId="{58808FFD-3111-4F96-BA57-0F1F2B0DBF3A}"/>
    <dgm:cxn modelId="{30BD133C-1270-4DFF-BC15-FCE2AAFD43B5}" type="presOf" srcId="{D677AC1F-B8B4-4F8A-B534-7C113685440D}" destId="{924560A4-EAEC-43D4-AEBA-6629D295C79B}" srcOrd="0" destOrd="2" presId="urn:microsoft.com/office/officeart/2005/8/layout/hList7"/>
    <dgm:cxn modelId="{F5321A26-6B8B-4911-B172-6A4216270813}" srcId="{B719282E-361A-458C-BFEE-76E798051D79}" destId="{D4C9CF28-2637-4703-B5A8-61C7D2F3F4C2}" srcOrd="0" destOrd="0" parTransId="{0F1829D9-3822-4DC4-967B-A8745EEC21CC}" sibTransId="{C1E46E80-A2B8-4196-9849-7E9628076E2B}"/>
    <dgm:cxn modelId="{B1944844-488C-422C-A3F5-86C74DD486CB}" type="presOf" srcId="{B719282E-361A-458C-BFEE-76E798051D79}" destId="{344A25A3-58A0-43CE-9467-45929AD44BEC}" srcOrd="0" destOrd="0" presId="urn:microsoft.com/office/officeart/2005/8/layout/hList7"/>
    <dgm:cxn modelId="{9CC52FF5-EBDE-4403-9D23-1538BBBE5498}" type="presOf" srcId="{A53BF82F-5DDB-4D78-9DF6-C50359CB8CFE}" destId="{0F8242E3-07F2-4FE3-888E-140FEB3B7F1A}" srcOrd="1" destOrd="3" presId="urn:microsoft.com/office/officeart/2005/8/layout/hList7"/>
    <dgm:cxn modelId="{2ECA9789-F27F-4B96-8505-BD3A73C3CA22}" type="presOf" srcId="{EAACCE79-C43B-45BB-8242-E7DCDDC7F661}" destId="{A9CA2882-A61A-4539-ABB5-718A69C108A2}" srcOrd="1" destOrd="2" presId="urn:microsoft.com/office/officeart/2005/8/layout/hList7"/>
    <dgm:cxn modelId="{5A5857B8-A65D-46D8-B019-AE168B4E10A2}" type="presOf" srcId="{41A6EC87-F74A-4948-B8F1-1A6EFF639863}" destId="{163FE3A0-6D3B-4EC0-A23D-CABA616D1F11}" srcOrd="0" destOrd="0" presId="urn:microsoft.com/office/officeart/2005/8/layout/hList7"/>
    <dgm:cxn modelId="{6E1447C5-61F5-4D20-9C8D-725DA472D506}" type="presOf" srcId="{1A82D29A-5A95-45BC-A356-16C6DA08E933}" destId="{924560A4-EAEC-43D4-AEBA-6629D295C79B}" srcOrd="0" destOrd="3" presId="urn:microsoft.com/office/officeart/2005/8/layout/hList7"/>
    <dgm:cxn modelId="{7C8FD03C-1FBA-4C02-932A-EC16F7EF5C03}" type="presOf" srcId="{C027769E-FFAF-4C19-8734-7C5711C221E2}" destId="{669180B8-21E8-4307-B269-FAABD57AEA1D}" srcOrd="0" destOrd="2" presId="urn:microsoft.com/office/officeart/2005/8/layout/hList7"/>
    <dgm:cxn modelId="{84819871-209A-407B-B663-13BB5E879E92}" type="presOf" srcId="{B216D4C7-0721-4601-A7F7-91CC6B3592EE}" destId="{0F8242E3-07F2-4FE3-888E-140FEB3B7F1A}" srcOrd="1" destOrd="0" presId="urn:microsoft.com/office/officeart/2005/8/layout/hList7"/>
    <dgm:cxn modelId="{610180DF-4848-403F-B644-F690B834FCEC}" type="presOf" srcId="{1A82D29A-5A95-45BC-A356-16C6DA08E933}" destId="{AF723538-721A-4588-95A8-D59F19C5837D}" srcOrd="1" destOrd="3" presId="urn:microsoft.com/office/officeart/2005/8/layout/hList7"/>
    <dgm:cxn modelId="{60B7ED1D-52DD-4AF2-B621-3DD9FED9958F}" srcId="{82C831B8-1C59-451A-85A8-7F8510F4625C}" destId="{EA60226E-A302-4811-9B59-87A9BD588B1C}" srcOrd="0" destOrd="0" parTransId="{E4387556-22A2-4CE3-93D9-82A072BABAB9}" sibTransId="{D5B9B66A-6AA1-411E-BADC-8DDB4687785E}"/>
    <dgm:cxn modelId="{B384EFE8-D0F5-447B-8BE2-9B8C02E7EFD5}" srcId="{B216D4C7-0721-4601-A7F7-91CC6B3592EE}" destId="{A53BF82F-5DDB-4D78-9DF6-C50359CB8CFE}" srcOrd="2" destOrd="0" parTransId="{3639F543-C789-4328-A88A-52BB5FB27D3F}" sibTransId="{2F6B44CD-EEFF-40FC-A24A-FA4046CD51D5}"/>
    <dgm:cxn modelId="{5E908850-49DE-4EC0-95FE-BE113343FEE4}" type="presOf" srcId="{E02A9669-9050-4CF7-AAEA-D16B27973970}" destId="{C9F1A1BE-F992-4624-AF75-0061EF8DA997}" srcOrd="0" destOrd="1" presId="urn:microsoft.com/office/officeart/2005/8/layout/hList7"/>
    <dgm:cxn modelId="{6B0E0717-4DAF-4F07-A4AF-58D2E43B3888}" srcId="{82C831B8-1C59-451A-85A8-7F8510F4625C}" destId="{DC2D80D4-6454-4165-92FE-14988AFB7134}" srcOrd="2" destOrd="0" parTransId="{585C6D0E-FD38-4692-9780-D44B080460A7}" sibTransId="{41A6EC87-F74A-4948-B8F1-1A6EFF639863}"/>
    <dgm:cxn modelId="{19F166FB-F81C-4074-AEAC-4625D901D452}" srcId="{B216D4C7-0721-4601-A7F7-91CC6B3592EE}" destId="{E02A9669-9050-4CF7-AAEA-D16B27973970}" srcOrd="0" destOrd="0" parTransId="{AD827F62-6EB6-47E7-AA70-C44FEA7C796D}" sibTransId="{BE667C26-C795-4303-8F62-1102AAD6009A}"/>
    <dgm:cxn modelId="{C2C37CAC-C088-4827-B499-974B1C1D5381}" type="presOf" srcId="{D677AC1F-B8B4-4F8A-B534-7C113685440D}" destId="{AF723538-721A-4588-95A8-D59F19C5837D}" srcOrd="1" destOrd="2" presId="urn:microsoft.com/office/officeart/2005/8/layout/hList7"/>
    <dgm:cxn modelId="{698F32A7-1D52-4BE0-8FE0-5D3735F68309}" type="presOf" srcId="{BED0B957-2907-4257-B91F-12B873D03632}" destId="{A9CA2882-A61A-4539-ABB5-718A69C108A2}" srcOrd="1" destOrd="3" presId="urn:microsoft.com/office/officeart/2005/8/layout/hList7"/>
    <dgm:cxn modelId="{99E17620-AAF4-456D-9670-7324B50049BB}" type="presOf" srcId="{ED6116D8-E781-47B3-B37F-5EA7458AB923}" destId="{C9F1A1BE-F992-4624-AF75-0061EF8DA997}" srcOrd="0" destOrd="2" presId="urn:microsoft.com/office/officeart/2005/8/layout/hList7"/>
    <dgm:cxn modelId="{31DE3145-1FF2-4F28-B4F9-5EEA3FF434FD}" type="presOf" srcId="{79864D53-CB89-4BE4-B390-5C46386C29BC}" destId="{924560A4-EAEC-43D4-AEBA-6629D295C79B}" srcOrd="0" destOrd="4" presId="urn:microsoft.com/office/officeart/2005/8/layout/hList7"/>
    <dgm:cxn modelId="{04AFF2F0-E7D3-4756-8142-BC6FDD315810}" type="presOf" srcId="{ABAFB2D2-1567-4AE3-98FC-5D1BC04987CD}" destId="{2CA594A1-0138-44C5-9508-983BF9F1C627}" srcOrd="1" destOrd="1" presId="urn:microsoft.com/office/officeart/2005/8/layout/hList7"/>
    <dgm:cxn modelId="{0B1E433A-7946-436D-B37D-6089BAB7A53C}" type="presOf" srcId="{DC2D80D4-6454-4165-92FE-14988AFB7134}" destId="{AF723538-721A-4588-95A8-D59F19C5837D}" srcOrd="1" destOrd="0" presId="urn:microsoft.com/office/officeart/2005/8/layout/hList7"/>
    <dgm:cxn modelId="{0ADBDCDC-74AE-4DAF-8524-71BCF7C3EC09}" srcId="{B216D4C7-0721-4601-A7F7-91CC6B3592EE}" destId="{ED6116D8-E781-47B3-B37F-5EA7458AB923}" srcOrd="1" destOrd="0" parTransId="{7E05EDCE-421E-4FD7-9C0D-C3DBF15EAF1A}" sibTransId="{145E97E2-F341-4DCF-B20C-42CA209B08AC}"/>
    <dgm:cxn modelId="{E161F6BB-5BA5-449B-BBC1-DD7B1781A266}" type="presOf" srcId="{ED6116D8-E781-47B3-B37F-5EA7458AB923}" destId="{0F8242E3-07F2-4FE3-888E-140FEB3B7F1A}" srcOrd="1" destOrd="2" presId="urn:microsoft.com/office/officeart/2005/8/layout/hList7"/>
    <dgm:cxn modelId="{6FC33552-0F5C-4C63-BFB0-A848D1E0F233}" srcId="{DC2D80D4-6454-4165-92FE-14988AFB7134}" destId="{98EDD6EB-CB23-484D-9C9C-A38908411578}" srcOrd="0" destOrd="0" parTransId="{B1FCEECD-EBD7-4A10-827E-3755550ED8B8}" sibTransId="{384F663A-D5D3-4D43-B03E-DC072EF12745}"/>
    <dgm:cxn modelId="{CF75784A-FDF3-47F8-80F6-1E4C714FBD39}" type="presParOf" srcId="{D4E76588-99BD-48F3-B7FC-F13DD2A5EC04}" destId="{0038DFC8-B456-41EB-93E7-F9732EC804F0}" srcOrd="0" destOrd="0" presId="urn:microsoft.com/office/officeart/2005/8/layout/hList7"/>
    <dgm:cxn modelId="{0B06B3DA-1375-410E-BB81-E1E323F179DA}" type="presParOf" srcId="{D4E76588-99BD-48F3-B7FC-F13DD2A5EC04}" destId="{6EF8EACE-9C11-4819-9F72-987880C0DF16}" srcOrd="1" destOrd="0" presId="urn:microsoft.com/office/officeart/2005/8/layout/hList7"/>
    <dgm:cxn modelId="{991F66E2-1D86-4372-BBA4-72D0541718F7}" type="presParOf" srcId="{6EF8EACE-9C11-4819-9F72-987880C0DF16}" destId="{961C26B6-D8F9-42DF-AE8F-109D60BBB15F}" srcOrd="0" destOrd="0" presId="urn:microsoft.com/office/officeart/2005/8/layout/hList7"/>
    <dgm:cxn modelId="{C3466ECE-05DF-4968-B626-67A911586E9D}" type="presParOf" srcId="{961C26B6-D8F9-42DF-AE8F-109D60BBB15F}" destId="{669180B8-21E8-4307-B269-FAABD57AEA1D}" srcOrd="0" destOrd="0" presId="urn:microsoft.com/office/officeart/2005/8/layout/hList7"/>
    <dgm:cxn modelId="{3C5DB270-CDAD-4D48-AF8A-12A96B5AAB0E}" type="presParOf" srcId="{961C26B6-D8F9-42DF-AE8F-109D60BBB15F}" destId="{2CA594A1-0138-44C5-9508-983BF9F1C627}" srcOrd="1" destOrd="0" presId="urn:microsoft.com/office/officeart/2005/8/layout/hList7"/>
    <dgm:cxn modelId="{9CAD052D-6EBA-4569-BFF7-33313D7FACFA}" type="presParOf" srcId="{961C26B6-D8F9-42DF-AE8F-109D60BBB15F}" destId="{DA038733-6CA8-46D1-A46D-3249BBB7E80F}" srcOrd="2" destOrd="0" presId="urn:microsoft.com/office/officeart/2005/8/layout/hList7"/>
    <dgm:cxn modelId="{004CF85B-A5EF-4463-9EF4-3698899C4E56}" type="presParOf" srcId="{961C26B6-D8F9-42DF-AE8F-109D60BBB15F}" destId="{AF0E0DFE-D617-4E22-ADDE-EDFE8A0EE9D7}" srcOrd="3" destOrd="0" presId="urn:microsoft.com/office/officeart/2005/8/layout/hList7"/>
    <dgm:cxn modelId="{CD851334-A7BD-41B0-998C-8A9DC0B88EE4}" type="presParOf" srcId="{6EF8EACE-9C11-4819-9F72-987880C0DF16}" destId="{EE72C52C-8BB8-4D7B-A730-30DF3FBFBDC6}" srcOrd="1" destOrd="0" presId="urn:microsoft.com/office/officeart/2005/8/layout/hList7"/>
    <dgm:cxn modelId="{8C0AB938-5019-4B16-9D3A-2F83CDBF712D}" type="presParOf" srcId="{6EF8EACE-9C11-4819-9F72-987880C0DF16}" destId="{81F7CD32-AF75-4379-B79E-32E50E03E4E3}" srcOrd="2" destOrd="0" presId="urn:microsoft.com/office/officeart/2005/8/layout/hList7"/>
    <dgm:cxn modelId="{1CA0CE32-61D4-4406-BB51-5E6700D4AA98}" type="presParOf" srcId="{81F7CD32-AF75-4379-B79E-32E50E03E4E3}" destId="{C9F1A1BE-F992-4624-AF75-0061EF8DA997}" srcOrd="0" destOrd="0" presId="urn:microsoft.com/office/officeart/2005/8/layout/hList7"/>
    <dgm:cxn modelId="{A94BD8E1-FC2B-49FD-AEFD-DFA8F158D947}" type="presParOf" srcId="{81F7CD32-AF75-4379-B79E-32E50E03E4E3}" destId="{0F8242E3-07F2-4FE3-888E-140FEB3B7F1A}" srcOrd="1" destOrd="0" presId="urn:microsoft.com/office/officeart/2005/8/layout/hList7"/>
    <dgm:cxn modelId="{BAE33DDF-0EEF-47D0-B466-0588AF2E92BD}" type="presParOf" srcId="{81F7CD32-AF75-4379-B79E-32E50E03E4E3}" destId="{8B8C3032-CDE5-47F5-BDD5-9CB0B531B55F}" srcOrd="2" destOrd="0" presId="urn:microsoft.com/office/officeart/2005/8/layout/hList7"/>
    <dgm:cxn modelId="{3477EAF8-EBC0-4442-85C6-F2F2F36C1B0A}" type="presParOf" srcId="{81F7CD32-AF75-4379-B79E-32E50E03E4E3}" destId="{B1EA04BC-46E1-4EF1-80A5-7CD9E0F09608}" srcOrd="3" destOrd="0" presId="urn:microsoft.com/office/officeart/2005/8/layout/hList7"/>
    <dgm:cxn modelId="{AA94D19C-3B3C-406E-AC0D-313E93E5D2EC}" type="presParOf" srcId="{6EF8EACE-9C11-4819-9F72-987880C0DF16}" destId="{0E2FB388-F231-4E42-A3FD-BCA069F2CFB6}" srcOrd="3" destOrd="0" presId="urn:microsoft.com/office/officeart/2005/8/layout/hList7"/>
    <dgm:cxn modelId="{4B8BD921-BB02-47D5-B186-91F4811FEDCB}" type="presParOf" srcId="{6EF8EACE-9C11-4819-9F72-987880C0DF16}" destId="{F90E0E96-03F4-4E0D-9A01-2E623EF9B58D}" srcOrd="4" destOrd="0" presId="urn:microsoft.com/office/officeart/2005/8/layout/hList7"/>
    <dgm:cxn modelId="{E6848512-8729-4AAB-A1D7-591D0A6EC2D2}" type="presParOf" srcId="{F90E0E96-03F4-4E0D-9A01-2E623EF9B58D}" destId="{924560A4-EAEC-43D4-AEBA-6629D295C79B}" srcOrd="0" destOrd="0" presId="urn:microsoft.com/office/officeart/2005/8/layout/hList7"/>
    <dgm:cxn modelId="{E0FE7B1F-665C-49F2-B9DA-EE8323DE86E6}" type="presParOf" srcId="{F90E0E96-03F4-4E0D-9A01-2E623EF9B58D}" destId="{AF723538-721A-4588-95A8-D59F19C5837D}" srcOrd="1" destOrd="0" presId="urn:microsoft.com/office/officeart/2005/8/layout/hList7"/>
    <dgm:cxn modelId="{229400DE-CF93-4534-BDAF-9B5B2AB6D4B5}" type="presParOf" srcId="{F90E0E96-03F4-4E0D-9A01-2E623EF9B58D}" destId="{D81FE3F5-CF45-47D0-A591-7C7E85AAF447}" srcOrd="2" destOrd="0" presId="urn:microsoft.com/office/officeart/2005/8/layout/hList7"/>
    <dgm:cxn modelId="{B2421468-9468-4DD0-A6A5-02B848E4D4EC}" type="presParOf" srcId="{F90E0E96-03F4-4E0D-9A01-2E623EF9B58D}" destId="{C02C3FCD-4388-4A58-8B2A-D68329A27630}" srcOrd="3" destOrd="0" presId="urn:microsoft.com/office/officeart/2005/8/layout/hList7"/>
    <dgm:cxn modelId="{035C15A6-B3B7-467C-8200-85A4C61BC118}" type="presParOf" srcId="{6EF8EACE-9C11-4819-9F72-987880C0DF16}" destId="{163FE3A0-6D3B-4EC0-A23D-CABA616D1F11}" srcOrd="5" destOrd="0" presId="urn:microsoft.com/office/officeart/2005/8/layout/hList7"/>
    <dgm:cxn modelId="{1796B05C-BCF8-4363-B873-C61C07E7E3B8}" type="presParOf" srcId="{6EF8EACE-9C11-4819-9F72-987880C0DF16}" destId="{8C33E4A6-9AC6-4E40-8B8E-D5FE6151F4C6}" srcOrd="6" destOrd="0" presId="urn:microsoft.com/office/officeart/2005/8/layout/hList7"/>
    <dgm:cxn modelId="{56B2904F-970A-4DD7-9E52-F8D4F4985352}" type="presParOf" srcId="{8C33E4A6-9AC6-4E40-8B8E-D5FE6151F4C6}" destId="{344A25A3-58A0-43CE-9467-45929AD44BEC}" srcOrd="0" destOrd="0" presId="urn:microsoft.com/office/officeart/2005/8/layout/hList7"/>
    <dgm:cxn modelId="{520B9804-1FFA-4512-B7F2-9E64C77D611D}" type="presParOf" srcId="{8C33E4A6-9AC6-4E40-8B8E-D5FE6151F4C6}" destId="{A9CA2882-A61A-4539-ABB5-718A69C108A2}" srcOrd="1" destOrd="0" presId="urn:microsoft.com/office/officeart/2005/8/layout/hList7"/>
    <dgm:cxn modelId="{BCB71C5D-91FC-437D-BE1A-96E537BEB7F9}" type="presParOf" srcId="{8C33E4A6-9AC6-4E40-8B8E-D5FE6151F4C6}" destId="{0141D23B-E6A3-46ED-A653-FFF6C5E94836}" srcOrd="2" destOrd="0" presId="urn:microsoft.com/office/officeart/2005/8/layout/hList7"/>
    <dgm:cxn modelId="{F8029439-8CFC-4DCD-A99F-6F4558F41649}" type="presParOf" srcId="{8C33E4A6-9AC6-4E40-8B8E-D5FE6151F4C6}" destId="{612FBF92-8AB5-4E81-8627-20E60E28F15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849B3-68BC-4967-8B0A-6F8954C3378E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7302C-AF29-4460-83F5-07E5AE4D59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25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9C9AB-F92E-4CB2-8BD3-6BDCEAA75B7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372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2022C-BE64-4775-9310-100F86F91C4B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207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08441E-33F4-40A1-A87A-8F31775CAE3A}" type="slidenum">
              <a:rPr lang="fr-FR"/>
              <a:pPr/>
              <a:t>44</a:t>
            </a:fld>
            <a:endParaRPr lang="fr-FR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1638" cy="411162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52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DF9A33E-86FA-4BA3-803D-BEA41CBB41D2}" type="slidenum">
              <a:t>53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403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6652FE2-E1A8-4072-A221-BC1C8A7E8799}" type="slidenum">
              <a:t>54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>
              <a:latin typeface="Arial" pitchFamily="18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52019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E1BE45C-9BFD-45B0-ABAC-D991FF0571C7}" type="slidenum">
              <a:t>55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0739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C930C5D-33D3-4C8E-A37B-6E98594B432C}" type="slidenum">
              <a:t>56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339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B6A62E5-1893-46B7-9BCC-1F6A27D09A6B}" type="slidenum">
              <a:t>57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810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C16B226-8186-4702-AA77-D8BCD0DDA748}" type="slidenum">
              <a:t>58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906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E4AC1DC-867F-4E8B-B42A-23AFB3B0F6C0}" type="slidenum">
              <a:t>59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144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B6A62E5-1893-46B7-9BCC-1F6A27D09A6B}" type="slidenum">
              <a:t>60</a:t>
            </a:fld>
            <a:endParaRPr lang="fr-FR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81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premier Réseau LOCAL est né en</a:t>
            </a:r>
            <a:r>
              <a:rPr lang="fr-FR" baseline="0" dirty="0" smtClean="0"/>
              <a:t> Maine-et-Loire il y a 6 ans</a:t>
            </a:r>
          </a:p>
          <a:p>
            <a:r>
              <a:rPr lang="fr-FR" baseline="0" dirty="0" smtClean="0"/>
              <a:t>La Vendée a créé son Réseau LOCAL en 2014,</a:t>
            </a:r>
          </a:p>
          <a:p>
            <a:r>
              <a:rPr lang="fr-FR" baseline="0" dirty="0" smtClean="0"/>
              <a:t>Mayenne et Sarthe ont lancé leur Réseau LOCAL l’an passé</a:t>
            </a:r>
          </a:p>
          <a:p>
            <a:endParaRPr lang="fr-FR" baseline="0" dirty="0" smtClean="0"/>
          </a:p>
          <a:p>
            <a:r>
              <a:rPr lang="fr-FR" baseline="0" dirty="0" smtClean="0"/>
              <a:t>Dans tous les départements, les membres fondateurs sont les mêmes : AMF Département Chambre d’agriculture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2022C-BE64-4775-9310-100F86F91C4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79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2022C-BE64-4775-9310-100F86F91C4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48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 smtClean="0">
                <a:solidFill>
                  <a:schemeClr val="bg1"/>
                </a:solidFill>
              </a:rPr>
              <a:t>La </a:t>
            </a:r>
            <a:r>
              <a:rPr lang="fr-FR" sz="1200" b="1" dirty="0" err="1" smtClean="0">
                <a:solidFill>
                  <a:schemeClr val="bg1"/>
                </a:solidFill>
              </a:rPr>
              <a:t>loire-atlantique</a:t>
            </a:r>
            <a:r>
              <a:rPr lang="fr-FR" sz="1200" b="1" dirty="0" smtClean="0">
                <a:solidFill>
                  <a:schemeClr val="bg1"/>
                </a:solidFill>
              </a:rPr>
              <a:t> compte plus de…</a:t>
            </a:r>
            <a:endParaRPr lang="fr-FR" sz="1200" b="1" baseline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baseline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baseline="0" dirty="0" smtClean="0">
                <a:solidFill>
                  <a:schemeClr val="bg1"/>
                </a:solidFill>
              </a:rPr>
              <a:t>On entend par </a:t>
            </a:r>
            <a:r>
              <a:rPr lang="fr-FR" sz="1200" b="1" baseline="0" dirty="0" err="1" smtClean="0">
                <a:solidFill>
                  <a:schemeClr val="bg1"/>
                </a:solidFill>
              </a:rPr>
              <a:t>restoco</a:t>
            </a:r>
            <a:r>
              <a:rPr lang="fr-FR" sz="1200" b="1" baseline="0" dirty="0" smtClean="0">
                <a:solidFill>
                  <a:schemeClr val="bg1"/>
                </a:solidFill>
              </a:rPr>
              <a:t> la restauration hors domicile à l’exclusion de la restauration commerciale (les restaurants) ; la </a:t>
            </a:r>
            <a:r>
              <a:rPr lang="fr-FR" sz="1200" b="1" baseline="0" dirty="0" err="1" smtClean="0">
                <a:solidFill>
                  <a:schemeClr val="bg1"/>
                </a:solidFill>
              </a:rPr>
              <a:t>restoco</a:t>
            </a:r>
            <a:r>
              <a:rPr lang="fr-FR" sz="1200" b="1" baseline="0" dirty="0" smtClean="0">
                <a:solidFill>
                  <a:schemeClr val="bg1"/>
                </a:solidFill>
              </a:rPr>
              <a:t> englobe donc la restauration en établissements de santé et d’hébergement de personnes âgées dépendantes (</a:t>
            </a:r>
            <a:r>
              <a:rPr lang="fr-FR" sz="1200" b="1" baseline="0" dirty="0" err="1" smtClean="0">
                <a:solidFill>
                  <a:schemeClr val="bg1"/>
                </a:solidFill>
              </a:rPr>
              <a:t>ehpad</a:t>
            </a:r>
            <a:r>
              <a:rPr lang="fr-FR" sz="1200" b="1" baseline="0" dirty="0" smtClean="0">
                <a:solidFill>
                  <a:schemeClr val="bg1"/>
                </a:solidFill>
              </a:rPr>
              <a:t>), les cantines scolaires et les restaurants d’entreprise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9C9AB-F92E-4CB2-8BD3-6BDCEAA75B7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599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Pour augmenter la part des </a:t>
            </a:r>
            <a:r>
              <a:rPr lang="fr-FR" dirty="0" err="1" smtClean="0"/>
              <a:t>pdts</a:t>
            </a:r>
            <a:r>
              <a:rPr lang="fr-FR" dirty="0" smtClean="0"/>
              <a:t> l dans la </a:t>
            </a:r>
            <a:r>
              <a:rPr lang="fr-FR" dirty="0" err="1" smtClean="0"/>
              <a:t>restoco</a:t>
            </a:r>
            <a:r>
              <a:rPr lang="fr-FR" dirty="0" smtClean="0"/>
              <a:t>, il faut agir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9C9AB-F92E-4CB2-8BD3-6BDCEAA75B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75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 faut agir en</a:t>
            </a:r>
            <a:r>
              <a:rPr lang="fr-FR" baseline="0" dirty="0" smtClean="0"/>
              <a:t> cap…</a:t>
            </a:r>
          </a:p>
          <a:p>
            <a:r>
              <a:rPr lang="fr-FR" baseline="0" dirty="0" smtClean="0"/>
              <a:t>Il faut connaître ce qui se fait sur le terrain en matière d’approvisionnement local et tirer parti de ce qui marche, identifier ce qui n’a pas marché</a:t>
            </a:r>
          </a:p>
          <a:p>
            <a:r>
              <a:rPr lang="fr-FR" baseline="0" dirty="0" smtClean="0"/>
              <a:t>Et il faut créer des synergies, se nourrir de ce qu’ont fait les autres, échanger, ne plus fonctionner en silo, chacun pour soi</a:t>
            </a:r>
          </a:p>
          <a:p>
            <a:r>
              <a:rPr lang="fr-FR" baseline="0" dirty="0" smtClean="0"/>
              <a:t>Il faut aussi proposer des solutions pour faciliter l’approvisionnement local. </a:t>
            </a:r>
          </a:p>
          <a:p>
            <a:r>
              <a:rPr lang="fr-FR" baseline="0" dirty="0" smtClean="0"/>
              <a:t>Des solutions utiles aux acheteurs de la </a:t>
            </a:r>
            <a:r>
              <a:rPr lang="fr-FR" baseline="0" dirty="0" err="1" smtClean="0"/>
              <a:t>restoration</a:t>
            </a:r>
            <a:r>
              <a:rPr lang="fr-FR" baseline="0" dirty="0" smtClean="0"/>
              <a:t> collective, </a:t>
            </a:r>
          </a:p>
          <a:p>
            <a:r>
              <a:rPr lang="fr-FR" dirty="0" smtClean="0"/>
              <a:t>Utiles aux agriculteurs et distributeurs</a:t>
            </a:r>
          </a:p>
          <a:p>
            <a:endParaRPr lang="fr-FR" dirty="0" smtClean="0"/>
          </a:p>
          <a:p>
            <a:r>
              <a:rPr lang="fr-FR" dirty="0" smtClean="0"/>
              <a:t>Nous</a:t>
            </a:r>
            <a:r>
              <a:rPr lang="fr-FR" baseline="0" dirty="0" smtClean="0"/>
              <a:t> agissons en créant …</a:t>
            </a:r>
          </a:p>
          <a:p>
            <a:r>
              <a:rPr lang="fr-FR" baseline="0" dirty="0" err="1" smtClean="0"/>
              <a:t>Qd</a:t>
            </a:r>
            <a:r>
              <a:rPr lang="fr-FR" baseline="0" dirty="0" smtClean="0"/>
              <a:t> je dis nous…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2022C-BE64-4775-9310-100F86F91C4B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004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Connaitre et se faire connaître : savoir ce qui est fait et peut avoir un caractère exemplaire, transposable à d’autres acteurs, d’autres territoires</a:t>
            </a:r>
          </a:p>
          <a:p>
            <a:endParaRPr lang="fr-FR" baseline="0" dirty="0" smtClean="0"/>
          </a:p>
          <a:p>
            <a:r>
              <a:rPr lang="fr-FR" baseline="0" dirty="0" smtClean="0"/>
              <a:t>Demande : accompagner les acteurs locaux dans leur connaissance des ressources locales, et dans la passation des commandes</a:t>
            </a:r>
          </a:p>
          <a:p>
            <a:endParaRPr lang="fr-FR" baseline="0" dirty="0" smtClean="0"/>
          </a:p>
          <a:p>
            <a:r>
              <a:rPr lang="fr-FR" baseline="0" dirty="0" smtClean="0"/>
              <a:t>Offre : aider les producteurs à mieux se faire connaître, à s’organiser et à comprendre les attentes de la restauration collective pour s’y adapter autant que faire se peut.</a:t>
            </a:r>
          </a:p>
          <a:p>
            <a:endParaRPr lang="fr-FR" baseline="0" dirty="0" smtClean="0"/>
          </a:p>
          <a:p>
            <a:r>
              <a:rPr lang="fr-FR" baseline="0" dirty="0" smtClean="0"/>
              <a:t>Communiquer parce que c’est en communiquant sur les enjeux, sur les outils mis en place, que nous pourront faire progresser la consommation des </a:t>
            </a:r>
            <a:r>
              <a:rPr lang="fr-FR" baseline="0" dirty="0" err="1" smtClean="0"/>
              <a:t>pdts</a:t>
            </a:r>
            <a:r>
              <a:rPr lang="fr-FR" baseline="0" dirty="0" smtClean="0"/>
              <a:t> l dans la </a:t>
            </a:r>
            <a:r>
              <a:rPr lang="fr-FR" baseline="0" dirty="0" err="1" smtClean="0"/>
              <a:t>restoco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2022C-BE64-4775-9310-100F86F91C4B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13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membres fondateurs apportent savoir-faire,</a:t>
            </a:r>
            <a:r>
              <a:rPr lang="fr-FR" baseline="0" dirty="0" smtClean="0"/>
              <a:t> moyens humains et financiers</a:t>
            </a:r>
            <a:endParaRPr lang="fr-FR" dirty="0" smtClean="0"/>
          </a:p>
          <a:p>
            <a:r>
              <a:rPr lang="fr-FR" dirty="0" smtClean="0"/>
              <a:t>Les</a:t>
            </a:r>
            <a:r>
              <a:rPr lang="fr-FR" baseline="0" dirty="0" smtClean="0"/>
              <a:t> partenaires qui seront associés au Réseau LOCAL apporteront d’autres savoir-faire et par leur réseau permettront d’étendre le champ d’action du Réseau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2022C-BE64-4775-9310-100F86F91C4B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537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Les membres fondateurs apportent savoir-faire,</a:t>
            </a:r>
            <a:r>
              <a:rPr lang="fr-FR" baseline="0" dirty="0" smtClean="0"/>
              <a:t> moyens humains et financiers</a:t>
            </a:r>
            <a:endParaRPr lang="fr-FR" dirty="0" smtClean="0"/>
          </a:p>
          <a:p>
            <a:r>
              <a:rPr lang="fr-FR" dirty="0" smtClean="0"/>
              <a:t>Les</a:t>
            </a:r>
            <a:r>
              <a:rPr lang="fr-FR" baseline="0" dirty="0" smtClean="0"/>
              <a:t> partenaires qui seront associés au Réseau LOCAL apporteront d’autres savoir-faire et par leur réseau permettront d’étendre le champ d’action du Réseau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2022C-BE64-4775-9310-100F86F91C4B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41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97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17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348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2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4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57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44960" cy="397769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9680" y="1604329"/>
            <a:ext cx="4046400" cy="397769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19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1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9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1860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001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066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27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760" y="273629"/>
            <a:ext cx="2056320" cy="530839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5040" cy="530839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4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DA4E96-541D-41BE-ADB6-BAF26957E4E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437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141770-D3E4-4610-A681-664A7098508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724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EBAAA1-F354-42EE-9958-8BDD3992828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121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8B02DD-2F1D-4624-9E36-75DB5405B39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64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F19B645-454E-46B4-A19C-8E447C16B12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614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1D9EBCA-3578-48A4-B7E8-4E6AAF3FEF5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035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305AD6-0A20-438B-B10C-ED7C55680FF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11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252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568330-21F8-4B82-8585-547415D8A0C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590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9F72890-25EC-42E3-8F5A-1E1C4DA5AF8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021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15FC4C-4980-4FA3-809B-C5DB6863157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438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5812" cy="59912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12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46BAE9D-CC3F-401A-9B47-0302574405D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794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A733EF71-CC8F-4FC3-9B4B-2559D7A5E51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833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0AAD6075-3F99-45F4-B7B9-CCA0C6EA12D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485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DA4E96-541D-41BE-ADB6-BAF26957E4E8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954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141770-D3E4-4610-A681-664A7098508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494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EBAAA1-F354-42EE-9958-8BDD3992828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5810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8B02DD-2F1D-4624-9E36-75DB5405B39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7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8664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F19B645-454E-46B4-A19C-8E447C16B12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501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1D9EBCA-3578-48A4-B7E8-4E6AAF3FEF5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994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305AD6-0A20-438B-B10C-ED7C55680FF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935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568330-21F8-4B82-8585-547415D8A0C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326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9F72890-25EC-42E3-8F5A-1E1C4DA5AF8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693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15FC4C-4980-4FA3-809B-C5DB6863157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207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5812" cy="59912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12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46BAE9D-CC3F-401A-9B47-0302574405D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449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A733EF71-CC8F-4FC3-9B4B-2559D7A5E51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802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0AAD6075-3F99-45F4-B7B9-CCA0C6EA12D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40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78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52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88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93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9412C-9B9D-564B-8796-1D5AE440082F}" type="datetimeFigureOut">
              <a:rPr lang="fr-FR" smtClean="0"/>
              <a:t>29/06/2017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F4B6D-B332-AA4F-94DF-DACB6CFE5A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75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457171" y="1604841"/>
            <a:ext cx="8228763" cy="39774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01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fr-FR" sz="3991" b="0" i="0" u="none" strike="noStrike">
          <a:ln>
            <a:noFill/>
          </a:ln>
          <a:latin typeface="Arial" pitchFamily="18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85"/>
        </a:spcAft>
        <a:tabLst/>
        <a:defRPr lang="fr-FR" sz="2177" b="0" i="0" u="none" strike="noStrike">
          <a:ln>
            <a:noFill/>
          </a:ln>
          <a:latin typeface="Arial" pitchFamily="18"/>
          <a:cs typeface="Tahoma" pitchFamily="2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3250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9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FF7D833A-1F82-467A-B689-381D996B0326}" type="slidenum">
              <a:rPr lang="fr-FR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03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3250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9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FF7D833A-1F82-467A-B689-381D996B0326}" type="slidenum">
              <a:rPr lang="fr-FR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oireatlantiquemarchespublics.fr/" TargetMode="External"/><Relationship Id="rId5" Type="http://schemas.openxmlformats.org/officeDocument/2006/relationships/hyperlink" Target="http://www.achatspublics44.fr" TargetMode="Externa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emf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2.xlsx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Excel_Worksheet3.xlsx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79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78.jpeg"/><Relationship Id="rId4" Type="http://schemas.openxmlformats.org/officeDocument/2006/relationships/diagramData" Target="../diagrams/data2.xml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jpeg"/><Relationship Id="rId3" Type="http://schemas.openxmlformats.org/officeDocument/2006/relationships/image" Target="../media/image4.png"/><Relationship Id="rId21" Type="http://schemas.openxmlformats.org/officeDocument/2006/relationships/image" Target="../media/image25.gif"/><Relationship Id="rId34" Type="http://schemas.openxmlformats.org/officeDocument/2006/relationships/image" Target="../media/image38.jpeg"/><Relationship Id="rId42" Type="http://schemas.openxmlformats.org/officeDocument/2006/relationships/image" Target="../media/image46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5" Type="http://schemas.openxmlformats.org/officeDocument/2006/relationships/image" Target="../media/image29.jpeg"/><Relationship Id="rId33" Type="http://schemas.openxmlformats.org/officeDocument/2006/relationships/image" Target="../media/image37.jpeg"/><Relationship Id="rId38" Type="http://schemas.openxmlformats.org/officeDocument/2006/relationships/image" Target="../media/image42.jpeg"/><Relationship Id="rId2" Type="http://schemas.openxmlformats.org/officeDocument/2006/relationships/image" Target="../media/image5.jpg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41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gif"/><Relationship Id="rId32" Type="http://schemas.openxmlformats.org/officeDocument/2006/relationships/image" Target="../media/image36.jpeg"/><Relationship Id="rId37" Type="http://schemas.openxmlformats.org/officeDocument/2006/relationships/image" Target="../media/image41.jpeg"/><Relationship Id="rId40" Type="http://schemas.openxmlformats.org/officeDocument/2006/relationships/image" Target="../media/image44.pn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10" Type="http://schemas.openxmlformats.org/officeDocument/2006/relationships/image" Target="../media/image14.gif"/><Relationship Id="rId19" Type="http://schemas.openxmlformats.org/officeDocument/2006/relationships/image" Target="../media/image23.jpeg"/><Relationship Id="rId31" Type="http://schemas.openxmlformats.org/officeDocument/2006/relationships/image" Target="../media/image35.png"/><Relationship Id="rId4" Type="http://schemas.openxmlformats.org/officeDocument/2006/relationships/image" Target="../media/image6.jp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png"/><Relationship Id="rId27" Type="http://schemas.openxmlformats.org/officeDocument/2006/relationships/image" Target="../media/image31.jpeg"/><Relationship Id="rId30" Type="http://schemas.openxmlformats.org/officeDocument/2006/relationships/image" Target="../media/image34.png"/><Relationship Id="rId35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HP_9335_dx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83"/>
          <a:stretch/>
        </p:blipFill>
        <p:spPr>
          <a:xfrm>
            <a:off x="4635193" y="2144926"/>
            <a:ext cx="4508807" cy="4723234"/>
          </a:xfrm>
          <a:prstGeom prst="rect">
            <a:avLst/>
          </a:prstGeom>
        </p:spPr>
      </p:pic>
      <p:pic>
        <p:nvPicPr>
          <p:cNvPr id="3" name="Image 2" descr="CHP_9337_dxo (003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7"/>
          <a:stretch/>
        </p:blipFill>
        <p:spPr>
          <a:xfrm>
            <a:off x="-1" y="2144926"/>
            <a:ext cx="4635195" cy="4723234"/>
          </a:xfrm>
          <a:prstGeom prst="rect">
            <a:avLst/>
          </a:prstGeom>
        </p:spPr>
      </p:pic>
      <p:cxnSp>
        <p:nvCxnSpPr>
          <p:cNvPr id="18" name="Connecteur droit 17"/>
          <p:cNvCxnSpPr/>
          <p:nvPr/>
        </p:nvCxnSpPr>
        <p:spPr>
          <a:xfrm>
            <a:off x="4625035" y="2134766"/>
            <a:ext cx="10159" cy="47333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3280" y="5634247"/>
            <a:ext cx="7670800" cy="1074124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34153" y="5699496"/>
            <a:ext cx="37817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chemeClr val="bg1"/>
                </a:solidFill>
                <a:latin typeface="+mj-lt"/>
                <a:cs typeface="Verdana"/>
              </a:rPr>
              <a:t>Assemblée Générale des Maires et des Présidents de Communautés de Loire-Atlantique</a:t>
            </a:r>
          </a:p>
          <a:p>
            <a:pPr algn="ctr"/>
            <a:r>
              <a:rPr lang="fr-FR" sz="1500" b="1" dirty="0" smtClean="0">
                <a:solidFill>
                  <a:schemeClr val="accent5"/>
                </a:solidFill>
                <a:latin typeface="+mj-lt"/>
                <a:cs typeface="Verdana"/>
              </a:rPr>
              <a:t>Vendredi 30 juin 2017 – Sainte-</a:t>
            </a:r>
            <a:r>
              <a:rPr lang="fr-FR" sz="1500" b="1" dirty="0" err="1" smtClean="0">
                <a:solidFill>
                  <a:schemeClr val="accent5"/>
                </a:solidFill>
                <a:latin typeface="+mj-lt"/>
                <a:cs typeface="Verdana"/>
              </a:rPr>
              <a:t>Pazanne</a:t>
            </a:r>
            <a:r>
              <a:rPr lang="fr-FR" sz="1500" b="1" dirty="0" smtClean="0">
                <a:solidFill>
                  <a:schemeClr val="accent5"/>
                </a:solidFill>
                <a:latin typeface="+mj-lt"/>
                <a:cs typeface="Verdana"/>
              </a:rPr>
              <a:t> </a:t>
            </a:r>
          </a:p>
          <a:p>
            <a:pPr algn="ctr"/>
            <a:endParaRPr lang="fr-FR"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843280" y="5634246"/>
            <a:ext cx="7670800" cy="1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88" y="182880"/>
            <a:ext cx="5177494" cy="159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1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Internet et Commande Publique (ICP)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91593" y="2301856"/>
            <a:ext cx="47842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fr-FR" sz="20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353711" y="1805697"/>
            <a:ext cx="4713329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La </a:t>
            </a:r>
            <a:r>
              <a:rPr lang="en-US" altLang="fr-FR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mutualisation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de 4 Associations de </a:t>
            </a:r>
            <a:r>
              <a:rPr lang="en-US" altLang="fr-FR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Maires</a:t>
            </a:r>
            <a:endParaRPr lang="en-US" altLang="fr-FR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>
              <a:spcAft>
                <a:spcPts val="600"/>
              </a:spcAft>
            </a:pPr>
            <a:endParaRPr lang="en-US" altLang="fr-FR" b="1" dirty="0" smtClean="0">
              <a:solidFill>
                <a:schemeClr val="tx2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pPr>
              <a:spcAft>
                <a:spcPts val="600"/>
              </a:spcAft>
            </a:pPr>
            <a:r>
              <a:rPr lang="en-US" altLang="fr-FR" b="1" dirty="0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4 services :</a:t>
            </a:r>
            <a:endParaRPr lang="en-US" altLang="fr-FR" b="1" dirty="0">
              <a:solidFill>
                <a:schemeClr val="tx2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fr-FR" b="1" dirty="0" err="1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Pôle</a:t>
            </a:r>
            <a:r>
              <a:rPr lang="en-US" altLang="fr-FR" b="1" dirty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 </a:t>
            </a:r>
            <a:r>
              <a:rPr lang="en-US" altLang="fr-FR" b="1" dirty="0" err="1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Marchés</a:t>
            </a:r>
            <a:r>
              <a:rPr lang="en-US" altLang="fr-FR" b="1" dirty="0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 Publics</a:t>
            </a:r>
            <a:endParaRPr lang="en-US" altLang="fr-FR" b="1" dirty="0">
              <a:solidFill>
                <a:schemeClr val="tx2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pPr>
              <a:spcAft>
                <a:spcPts val="600"/>
              </a:spcAft>
            </a:pPr>
            <a:r>
              <a:rPr lang="en-US" altLang="fr-FR" b="1" dirty="0">
                <a:solidFill>
                  <a:srgbClr val="0070C0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  <a:hlinkClick r:id="rId5"/>
              </a:rPr>
              <a:t>www.achatspublics44.fr</a:t>
            </a:r>
            <a:endParaRPr lang="en-US" altLang="fr-FR" b="1" dirty="0">
              <a:solidFill>
                <a:srgbClr val="0070C0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pPr>
              <a:spcAft>
                <a:spcPts val="600"/>
              </a:spcAft>
            </a:pPr>
            <a:r>
              <a:rPr lang="en-US" altLang="fr-FR" b="1" dirty="0" smtClean="0">
                <a:solidFill>
                  <a:srgbClr val="0070C0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  <a:hlinkClick r:id="rId6"/>
              </a:rPr>
              <a:t>www.loireatlantiquemarchespublics.fr</a:t>
            </a:r>
            <a:endParaRPr lang="en-US" altLang="fr-FR" b="1" dirty="0" smtClean="0">
              <a:solidFill>
                <a:srgbClr val="0070C0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pPr>
              <a:spcAft>
                <a:spcPts val="600"/>
              </a:spcAft>
            </a:pPr>
            <a:endParaRPr lang="en-US" altLang="fr-FR" b="1" dirty="0">
              <a:solidFill>
                <a:srgbClr val="0070C0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pPr>
              <a:spcAft>
                <a:spcPts val="600"/>
              </a:spcAft>
            </a:pPr>
            <a:r>
              <a:rPr lang="en-US" altLang="fr-FR" b="1" dirty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-   </a:t>
            </a:r>
            <a:r>
              <a:rPr lang="en-US" altLang="fr-FR" b="1" dirty="0" err="1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Pôle</a:t>
            </a:r>
            <a:r>
              <a:rPr lang="en-US" altLang="fr-FR" b="1" dirty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 </a:t>
            </a:r>
            <a:r>
              <a:rPr lang="en-US" altLang="fr-FR" b="1" dirty="0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Sites </a:t>
            </a:r>
            <a:r>
              <a:rPr lang="en-US" altLang="fr-FR" b="1" dirty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I</a:t>
            </a:r>
            <a:r>
              <a:rPr lang="en-US" altLang="fr-FR" b="1" dirty="0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nternet </a:t>
            </a:r>
            <a:endParaRPr lang="en-US" altLang="fr-FR" b="1" dirty="0">
              <a:solidFill>
                <a:schemeClr val="tx2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pPr marL="342900" indent="-342900" algn="ctr">
              <a:spcAft>
                <a:spcPts val="600"/>
              </a:spcAft>
              <a:buFontTx/>
              <a:buChar char="-"/>
            </a:pPr>
            <a:endParaRPr lang="en-US" altLang="fr-FR" b="1" dirty="0">
              <a:solidFill>
                <a:schemeClr val="tx2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altLang="fr-FR" b="1" dirty="0" err="1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Pôle</a:t>
            </a:r>
            <a:r>
              <a:rPr lang="en-US" altLang="fr-FR" b="1" dirty="0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 </a:t>
            </a:r>
            <a:r>
              <a:rPr lang="en-US" altLang="fr-FR" b="1" dirty="0" err="1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Gestion</a:t>
            </a:r>
            <a:r>
              <a:rPr lang="en-US" altLang="fr-FR" b="1" dirty="0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 </a:t>
            </a:r>
            <a:r>
              <a:rPr lang="en-US" altLang="fr-FR" b="1" dirty="0" err="1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P</a:t>
            </a:r>
            <a:r>
              <a:rPr lang="en-US" altLang="fr-FR" b="1" dirty="0" err="1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ériscolaire</a:t>
            </a:r>
            <a:endParaRPr lang="en-US" altLang="fr-FR" b="1" dirty="0" smtClean="0">
              <a:solidFill>
                <a:schemeClr val="tx2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altLang="fr-FR" b="1" dirty="0" smtClean="0">
              <a:solidFill>
                <a:schemeClr val="tx2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altLang="fr-FR" b="1" dirty="0" err="1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Pôle</a:t>
            </a:r>
            <a:r>
              <a:rPr lang="en-US" altLang="fr-FR" b="1" dirty="0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 Communication (Bulletins </a:t>
            </a:r>
            <a:r>
              <a:rPr lang="en-US" altLang="fr-FR" b="1" dirty="0" err="1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municipaux</a:t>
            </a:r>
            <a:r>
              <a:rPr lang="en-US" altLang="fr-FR" b="1" dirty="0" smtClean="0">
                <a:solidFill>
                  <a:schemeClr val="tx2"/>
                </a:solidFill>
                <a:latin typeface="+mj-lt"/>
                <a:ea typeface="Helvetica Neue" charset="0"/>
                <a:cs typeface="Calibri" panose="020F0502020204030204" pitchFamily="34" charset="0"/>
                <a:sym typeface="Helvetica Neue" charset="0"/>
              </a:rPr>
              <a:t>)</a:t>
            </a:r>
            <a:endParaRPr lang="en-US" altLang="fr-FR" b="1" dirty="0">
              <a:solidFill>
                <a:schemeClr val="tx2"/>
              </a:solidFill>
              <a:latin typeface="+mj-lt"/>
              <a:ea typeface="Helvetica Neue" charset="0"/>
              <a:cs typeface="Calibri" panose="020F0502020204030204" pitchFamily="34" charset="0"/>
              <a:sym typeface="Helvetica Neue" charset="0"/>
            </a:endParaRPr>
          </a:p>
          <a:p>
            <a:endParaRPr lang="en-US" altLang="fr-FR" sz="2000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9" b="33209"/>
          <a:stretch/>
        </p:blipFill>
        <p:spPr>
          <a:xfrm rot="21446956">
            <a:off x="1082803" y="1938237"/>
            <a:ext cx="2119948" cy="43200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57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567292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Les temps forts de l’AMF 44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Formation des élus 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12210" y="1921200"/>
            <a:ext cx="69494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fr-FR" sz="2000" b="1" dirty="0" smtClean="0">
              <a:solidFill>
                <a:schemeClr val="tx2"/>
              </a:solidFill>
              <a:latin typeface="Arial" panose="020B0604020202020204" pitchFamily="34" charset="0"/>
              <a:ea typeface="Helvetica 95 Black" charset="0"/>
              <a:cs typeface="Arial" panose="020B0604020202020204" pitchFamily="34" charset="0"/>
              <a:sym typeface="Wingdings 3"/>
            </a:endParaRPr>
          </a:p>
          <a:p>
            <a:r>
              <a:rPr lang="en-US" altLang="fr-FR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Helvetica 95 Black" charset="0"/>
                <a:cs typeface="Arial" panose="020B0604020202020204" pitchFamily="34" charset="0"/>
                <a:sym typeface="Wingdings 3"/>
              </a:rPr>
              <a:t>► </a:t>
            </a:r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Organisme </a:t>
            </a:r>
            <a:r>
              <a:rPr lang="en-US" altLang="fr-FR" sz="2000" b="1" dirty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de formation </a:t>
            </a:r>
            <a:r>
              <a:rPr lang="en-US" altLang="fr-FR" sz="20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agréé</a:t>
            </a:r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 </a:t>
            </a:r>
            <a:r>
              <a:rPr lang="en-US" altLang="fr-FR" sz="20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depuis</a:t>
            </a:r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 </a:t>
            </a:r>
            <a:r>
              <a:rPr lang="en-US" altLang="fr-FR" sz="2000" b="1" dirty="0" err="1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décembre</a:t>
            </a:r>
            <a:r>
              <a:rPr lang="en-US" altLang="fr-FR" sz="2000" b="1" dirty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 </a:t>
            </a:r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2014</a:t>
            </a:r>
          </a:p>
          <a:p>
            <a:endParaRPr lang="en-US" altLang="fr-FR" sz="2000" b="1" dirty="0" smtClean="0">
              <a:solidFill>
                <a:schemeClr val="tx2"/>
              </a:solidFill>
              <a:latin typeface="Calibri" panose="020F0502020204030204" pitchFamily="34" charset="0"/>
              <a:ea typeface="Helvetica 95 Black" charset="0"/>
              <a:cs typeface="Calibri" panose="020F0502020204030204" pitchFamily="34" charset="0"/>
              <a:sym typeface="Wingdings 3"/>
            </a:endParaRPr>
          </a:p>
          <a:p>
            <a:endParaRPr lang="en-US" altLang="fr-FR" sz="2000" b="1" dirty="0">
              <a:solidFill>
                <a:schemeClr val="tx2"/>
              </a:solidFill>
              <a:latin typeface="Calibri" panose="020F0502020204030204" pitchFamily="34" charset="0"/>
              <a:ea typeface="Helvetica 95 Black" charset="0"/>
              <a:cs typeface="Calibri" panose="020F0502020204030204" pitchFamily="34" charset="0"/>
              <a:sym typeface="Wingdings 3"/>
            </a:endParaRPr>
          </a:p>
          <a:p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▪ Convention de formation avec le CAUE 44 </a:t>
            </a:r>
          </a:p>
          <a:p>
            <a:endParaRPr lang="en-US" altLang="fr-FR" sz="2000" b="1" dirty="0">
              <a:solidFill>
                <a:schemeClr val="tx2"/>
              </a:solidFill>
              <a:latin typeface="Calibri" panose="020F0502020204030204" pitchFamily="34" charset="0"/>
              <a:ea typeface="Helvetica 95 Black" charset="0"/>
              <a:cs typeface="Calibri" panose="020F0502020204030204" pitchFamily="34" charset="0"/>
              <a:sym typeface="Wingdings 3"/>
            </a:endParaRPr>
          </a:p>
          <a:p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▪ Convention de formation avec le </a:t>
            </a:r>
            <a:r>
              <a:rPr lang="en-US" altLang="fr-FR" sz="20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Barreau</a:t>
            </a:r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 de Nantes </a:t>
            </a:r>
          </a:p>
          <a:p>
            <a:endParaRPr lang="en-US" altLang="fr-FR" sz="2000" b="1" dirty="0">
              <a:solidFill>
                <a:schemeClr val="tx2"/>
              </a:solidFill>
              <a:latin typeface="Calibri" panose="020F0502020204030204" pitchFamily="34" charset="0"/>
              <a:ea typeface="Helvetica 95 Black" charset="0"/>
              <a:cs typeface="Calibri" panose="020F0502020204030204" pitchFamily="34" charset="0"/>
              <a:sym typeface="Wingdings 3"/>
            </a:endParaRPr>
          </a:p>
          <a:p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▪ Commission formation des </a:t>
            </a:r>
            <a:r>
              <a:rPr lang="en-US" altLang="fr-FR" sz="20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élus</a:t>
            </a:r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 </a:t>
            </a:r>
            <a:r>
              <a:rPr lang="en-US" altLang="fr-FR" sz="20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présidée</a:t>
            </a:r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 par Monsieur </a:t>
            </a:r>
            <a:r>
              <a:rPr lang="en-US" altLang="fr-FR" sz="2000" b="1" dirty="0" err="1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Joël</a:t>
            </a:r>
            <a:r>
              <a:rPr lang="en-US" alt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Wingdings 3"/>
              </a:rPr>
              <a:t> GUERRIAU </a:t>
            </a:r>
            <a:endParaRPr lang="en-US" altLang="fr-FR" sz="2000" b="1" dirty="0">
              <a:solidFill>
                <a:schemeClr val="tx2"/>
              </a:solidFill>
              <a:latin typeface="Calibri" panose="020F0502020204030204" pitchFamily="34" charset="0"/>
              <a:ea typeface="Helvetica 95 Black" charset="0"/>
              <a:cs typeface="Calibri" panose="020F0502020204030204" pitchFamily="34" charset="0"/>
              <a:sym typeface="Helvetica 95 Black" charset="0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5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Les temps forts de l’AMF 44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Bilan des formations 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8147"/>
              </p:ext>
            </p:extLst>
          </p:nvPr>
        </p:nvGraphicFramePr>
        <p:xfrm>
          <a:off x="507076" y="1707803"/>
          <a:ext cx="8005157" cy="4802108"/>
        </p:xfrm>
        <a:graphic>
          <a:graphicData uri="http://schemas.openxmlformats.org/drawingml/2006/table">
            <a:tbl>
              <a:tblPr/>
              <a:tblGrid>
                <a:gridCol w="2677782"/>
                <a:gridCol w="1048562"/>
                <a:gridCol w="864407"/>
                <a:gridCol w="1052321"/>
                <a:gridCol w="1240236"/>
                <a:gridCol w="1121849"/>
              </a:tblGrid>
              <a:tr h="405554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 DES FORMATIONS DE JUIN 2016 A JUIN 2017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42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THEMES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Nombre</a:t>
                      </a:r>
                      <a:b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COMMUNE/</a:t>
                      </a:r>
                      <a:b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ORGANISATEUR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INTERVENANT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LIEU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4425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ANNEE 2016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425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JUILLET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4253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Loi ALUR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04/07/2016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SAUTRON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CARADEUX Consultants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SAUTRON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25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AOUT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4253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Droit de l'expropriation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30/06/2016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Maître ARIAU Anne</a:t>
                      </a:r>
                      <a:b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BARREAU DE NANTES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ORVAULT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25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SEPTEMBRE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4253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Connaître les principales innovations apportées par la loi </a:t>
                      </a:r>
                      <a:b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droit à l'urbanisme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04/07/2016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CARADEUX Consultants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ORVAULT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25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OCTOBRE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4253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Lire des textes et répondre à des interviews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05/10/2016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NANTES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PADDOCK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NANTES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Renouvellement urbain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 et 10/10/2016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SAUTRON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CAUE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SAUTRON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25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NOVEMBRE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4253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contentieux de l'urbanisme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04/11/2016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Maître EVENO/Maître CAMUS</a:t>
                      </a:r>
                      <a:b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BARREAU DE NANTES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ORVAULT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25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DECEMBRE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4253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S'exprimer en public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06/12/2016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NANTES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PADDOCK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NANTES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sortie de l'agent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08/12/2016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Maître EVENO/Maître CAMUS</a:t>
                      </a:r>
                      <a:b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BARREAU DE NANTES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ORVAULT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contentieux de l'urbanisme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16/12/2016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Maître EVENO/Maître CAMUS</a:t>
                      </a:r>
                      <a:b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BARREAU DE NANTES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ORVAULT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253">
                <a:tc>
                  <a:txBody>
                    <a:bodyPr/>
                    <a:lstStyle/>
                    <a:p>
                      <a:pPr algn="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344" marR="4344" marT="43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formations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 personnes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344" marR="4344" marT="43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01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Les temps forts de l’AMF 44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Bilan des formations 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128109"/>
              </p:ext>
            </p:extLst>
          </p:nvPr>
        </p:nvGraphicFramePr>
        <p:xfrm>
          <a:off x="772035" y="1707785"/>
          <a:ext cx="7629790" cy="4802127"/>
        </p:xfrm>
        <a:graphic>
          <a:graphicData uri="http://schemas.openxmlformats.org/drawingml/2006/table">
            <a:tbl>
              <a:tblPr/>
              <a:tblGrid>
                <a:gridCol w="2552219"/>
                <a:gridCol w="999395"/>
                <a:gridCol w="823874"/>
                <a:gridCol w="1002977"/>
                <a:gridCol w="1182080"/>
                <a:gridCol w="1069245"/>
              </a:tblGrid>
              <a:tr h="25734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ANNEE 2017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248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JANVIER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REPONDRE AUX INTERVIEWS RADIO TELEVISEES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24/01/2017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personnes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PADDOCK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FEVRIER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OPERATIONS D'AMENAGEMENT : Avantages et Inconvénients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09/02/2017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participants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ORDRE DES AVOCATS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ORVAULT (AMF)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INTERVENTIONS EN CONSEIL NON PREPARES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21/02/2017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participants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PADDOCK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MARS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REPONDRE AUX INTERVIEWS DES MEDIAS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23/03/2017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participants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PADDOCK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AVRIL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TRAINING PERSONNALISE EN COMMUNICATION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et 27/04/2017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participant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 PIEDS SUR TERRE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PARIS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REPONDRE AUX INTERVIEWS RADIO TELEVISEES MODULE 2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04/04/2017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participants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PADDOCK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Ville de 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COMMUNIQUER, COOPERER, MANAGER EFFICACEMENT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 au 19/05/2017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participants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REGARD 9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ORVAULT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JUIN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ZAC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15/06/2017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participants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CARADEUX Consultants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ORVAULT (AMF)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LOTISSEMENT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15/06/2017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participants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CARADEUX Consultants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ORVAULT (AMF)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DEBAT CONTRADICTOIRE TELEVISE OU RADIODIFFUSE MODULE 3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22/06/2017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participants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PADDOCK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NANTES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CRÉER UN NOUVEAU QUARTIER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28/06/2017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participants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AMF/Ville de CHAUVE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CAUE  44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CHAUVE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2488"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576" marR="4576" marT="45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formations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personnes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76" marR="4576" marT="45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79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Les temps forts de l’AMF 44</a:t>
            </a:r>
          </a:p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Bilan des réunions d’information  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541686"/>
              </p:ext>
            </p:extLst>
          </p:nvPr>
        </p:nvGraphicFramePr>
        <p:xfrm>
          <a:off x="457200" y="1686561"/>
          <a:ext cx="8287788" cy="4823350"/>
        </p:xfrm>
        <a:graphic>
          <a:graphicData uri="http://schemas.openxmlformats.org/drawingml/2006/table">
            <a:tbl>
              <a:tblPr/>
              <a:tblGrid>
                <a:gridCol w="2772324"/>
                <a:gridCol w="1085584"/>
                <a:gridCol w="894925"/>
                <a:gridCol w="1089474"/>
                <a:gridCol w="1284023"/>
                <a:gridCol w="1161458"/>
              </a:tblGrid>
              <a:tr h="62328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BILAN DES REUNIONS D'INFORMATION JUIN 2016 A JUIN 2017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68303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Loi d'adaptation de la société au vieillissement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20/10/2016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participants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 NATIONALE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DEPARTEMENT ACTION SOCIALE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PORNIC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03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Actualités Marchés Publics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28/02/2017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participants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AMF/GROUPE LE MONITEUR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GROUPE LE MONITEUR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NANTES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03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Colloque "Les Collectivités territoriales et leurs avocats"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17/03/2017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participants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AMF/BARREAU DE NANTES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BARREAU DE NANTES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NANTES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03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PCRS (Plan Corps de Rue Simplifiée)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09/06/2017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participants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AMF/SYDELA/ATLANTIC'EAU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GEOVENDEE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ORVAULT (AMF)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5386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 cap="non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LUTTE CONTRE LE GASPILLAGE ALIMENTAIRE EN RESTAURATION COLLECTIVE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21/06/2017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participants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AMF/CNFPT</a:t>
                      </a:r>
                      <a:b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RESEAU LOCAL 44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CNFPT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LIGNE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03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03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réunions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 participants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3281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EVENEMENT DE  JUIN 2016 A JUIN 2017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23281"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Voyage BARRAGE DE LA RANCE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27/10/2016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participants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AMF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EDF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RANCE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303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5795" marR="5795" marT="579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voyage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participants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795" marR="5795" marT="57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7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525" y="1743762"/>
            <a:ext cx="7629790" cy="345169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fr-FR" b="1" dirty="0" smtClean="0">
                <a:solidFill>
                  <a:schemeClr val="tx2"/>
                </a:solidFill>
                <a:latin typeface="+mj-lt"/>
              </a:rPr>
              <a:t>Réunions d’information et formations</a:t>
            </a: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b="1" dirty="0" smtClean="0">
                <a:solidFill>
                  <a:schemeClr val="tx2"/>
                </a:solidFill>
                <a:latin typeface="+mj-lt"/>
              </a:rPr>
              <a:t>339 participants de juin 2016 à juin 2017 </a:t>
            </a:r>
            <a:endParaRPr lang="fr-FR" b="1" dirty="0">
              <a:solidFill>
                <a:schemeClr val="tx2"/>
              </a:solidFill>
              <a:latin typeface="+mj-lt"/>
            </a:endParaRPr>
          </a:p>
          <a:p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r>
              <a:rPr lang="fr-FR" b="1" dirty="0" smtClean="0">
                <a:solidFill>
                  <a:schemeClr val="tx2"/>
                </a:solidFill>
                <a:latin typeface="+mj-lt"/>
              </a:rPr>
              <a:t> </a:t>
            </a:r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Les temps forts de l’AMF 44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5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2"/>
                </a:solidFill>
                <a:latin typeface="+mj-lt"/>
              </a:rPr>
              <a:t>FRAMEL</a:t>
            </a:r>
            <a:r>
              <a:rPr lang="fr-FR" b="1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/>
            <a:r>
              <a:rPr lang="fr-FR" b="1" dirty="0" smtClean="0">
                <a:solidFill>
                  <a:schemeClr val="tx2"/>
                </a:solidFill>
                <a:latin typeface="+mj-lt"/>
              </a:rPr>
              <a:t>Fédération Régionale  des Associations de Maires et des Élus communaux Ligériens</a:t>
            </a: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b="1" dirty="0" smtClean="0">
                <a:solidFill>
                  <a:schemeClr val="tx2"/>
                </a:solidFill>
                <a:latin typeface="+mj-lt"/>
              </a:rPr>
              <a:t>Avec les Associations de Maires de la Région des Pays de La Loire</a:t>
            </a: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Les temps forts de l’AMF 44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4" descr="https://cdad72.files.wordpress.com/2015/04/logo-asso-maire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12" y="4484253"/>
            <a:ext cx="1294861" cy="1113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geovendee.fr/upload/gedit/1/LOGo%20ampcv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02" y="4155439"/>
            <a:ext cx="1487331" cy="1113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allianceprojetsetterritoires.fr/wp-content/uploads/2014/12/logo-amf-49-2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13" y="4030397"/>
            <a:ext cx="2160000" cy="777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amf53.asso.fr/amf53/images/IMAGES/Logos/53mayenne_v2-amf_200x86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58" y="4875837"/>
            <a:ext cx="2160000" cy="928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53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64676" y="1591441"/>
            <a:ext cx="4112458" cy="115833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2"/>
                </a:solidFill>
                <a:latin typeface="+mj-lt"/>
              </a:rPr>
              <a:t>LA FRAMEL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Les temps forts de l’AMF 44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75" y="1686560"/>
            <a:ext cx="3552394" cy="2664296"/>
          </a:xfrm>
          <a:prstGeom prst="rect">
            <a:avLst/>
          </a:prstGeom>
        </p:spPr>
      </p:pic>
      <p:pic>
        <p:nvPicPr>
          <p:cNvPr id="10" name="Image 9" descr="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07" y="3034664"/>
            <a:ext cx="4067943" cy="305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0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124783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2"/>
                </a:solidFill>
              </a:rPr>
              <a:t>Manifeste des Maires  </a:t>
            </a:r>
          </a:p>
          <a:p>
            <a:pPr algn="ctr"/>
            <a:r>
              <a:rPr lang="fr-FR" b="1" dirty="0" smtClean="0">
                <a:solidFill>
                  <a:schemeClr val="tx2"/>
                </a:solidFill>
              </a:rPr>
              <a:t>Paris 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Les temps forts de l’AMF 44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AutoShape 2" descr="Résultat de recherche d'images pour &quot;manifeste des maires de france 22 mars 2017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1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7" y="2886075"/>
            <a:ext cx="4200525" cy="10858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7" y="4133908"/>
            <a:ext cx="4200526" cy="225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-3392" y="1387286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58123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r>
              <a:rPr lang="fr-FR" b="1" dirty="0" smtClean="0">
                <a:solidFill>
                  <a:schemeClr val="tx2"/>
                </a:solidFill>
                <a:latin typeface="+mj-lt"/>
              </a:rPr>
              <a:t>					</a:t>
            </a:r>
          </a:p>
          <a:p>
            <a:r>
              <a:rPr lang="fr-FR" b="1" dirty="0">
                <a:solidFill>
                  <a:schemeClr val="tx2"/>
                </a:solidFill>
                <a:latin typeface="+mj-lt"/>
              </a:rPr>
              <a:t>	</a:t>
            </a:r>
            <a:r>
              <a:rPr lang="fr-FR" b="1" dirty="0" smtClean="0">
                <a:solidFill>
                  <a:schemeClr val="tx2"/>
                </a:solidFill>
                <a:latin typeface="+mj-lt"/>
              </a:rPr>
              <a:t>			RESEAU MANGER LOCAL 44 </a:t>
            </a:r>
          </a:p>
          <a:p>
            <a:endParaRPr lang="fr-FR" b="1" dirty="0">
              <a:solidFill>
                <a:schemeClr val="tx2"/>
              </a:solidFill>
              <a:latin typeface="+mj-lt"/>
            </a:endParaRPr>
          </a:p>
          <a:p>
            <a:endParaRPr lang="fr-FR" b="1" dirty="0">
              <a:solidFill>
                <a:schemeClr val="tx2"/>
              </a:solidFill>
              <a:latin typeface="+mj-lt"/>
            </a:endParaRPr>
          </a:p>
          <a:p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r>
              <a:rPr lang="fr-FR" b="1" dirty="0" smtClean="0">
                <a:solidFill>
                  <a:schemeClr val="tx2"/>
                </a:solidFill>
                <a:latin typeface="+mj-lt"/>
              </a:rPr>
              <a:t>▪ Réseau lancé le 16 février 2017 par l’AMF 44, le Conseil Départemental et la Chambre d’Agriculture. </a:t>
            </a:r>
          </a:p>
          <a:p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endParaRPr lang="fr-FR" b="1" dirty="0">
              <a:solidFill>
                <a:schemeClr val="tx2"/>
              </a:solidFill>
              <a:latin typeface="+mj-lt"/>
            </a:endParaRPr>
          </a:p>
          <a:p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endParaRPr lang="fr-FR" b="1" dirty="0">
              <a:solidFill>
                <a:schemeClr val="tx2"/>
              </a:solidFill>
              <a:latin typeface="+mj-lt"/>
            </a:endParaRPr>
          </a:p>
          <a:p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endParaRPr lang="fr-FR" b="1" dirty="0">
              <a:solidFill>
                <a:schemeClr val="tx2"/>
              </a:solidFill>
              <a:latin typeface="+mj-lt"/>
            </a:endParaRPr>
          </a:p>
          <a:p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b="1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b="1" dirty="0" smtClean="0">
                <a:solidFill>
                  <a:schemeClr val="tx2"/>
                </a:solidFill>
                <a:latin typeface="+mj-lt"/>
              </a:rPr>
              <a:t>  </a:t>
            </a:r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Les temps forts de l’AMF 44</a:t>
            </a: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908" y="1579121"/>
            <a:ext cx="1798320" cy="147828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843" y="3669513"/>
            <a:ext cx="3381504" cy="2417895"/>
          </a:xfrm>
          <a:prstGeom prst="rect">
            <a:avLst/>
          </a:prstGeom>
        </p:spPr>
      </p:pic>
      <p:pic>
        <p:nvPicPr>
          <p:cNvPr id="13" name="Image 12" descr="salle_escale_de_retz-f32e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7087031" y="538542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Ellipse 13"/>
          <p:cNvSpPr/>
          <p:nvPr/>
        </p:nvSpPr>
        <p:spPr>
          <a:xfrm>
            <a:off x="8162228" y="5423593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8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79078" y="4460560"/>
            <a:ext cx="694944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fr-FR" sz="2500" dirty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95 Black" charset="0"/>
              </a:rPr>
              <a:t>Monsieur Maurice PERRION</a:t>
            </a:r>
          </a:p>
          <a:p>
            <a:pPr algn="ctr"/>
            <a:r>
              <a:rPr lang="en-US" altLang="fr-FR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95 Black" charset="0"/>
              </a:rPr>
              <a:t>Maire de 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95 Black" charset="0"/>
              </a:rPr>
              <a:t>LIGNÉ</a:t>
            </a:r>
            <a:endParaRPr lang="en-US" altLang="fr-FR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95 Black" charset="0"/>
            </a:endParaRPr>
          </a:p>
          <a:p>
            <a:pPr algn="ctr"/>
            <a:r>
              <a:rPr lang="en-US" altLang="fr-FR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Vice-</a:t>
            </a:r>
            <a:r>
              <a:rPr lang="en-US" altLang="fr-FR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Président</a:t>
            </a:r>
            <a:r>
              <a:rPr lang="en-US" altLang="fr-FR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du Conseil Régional des Pays de la 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Loire</a:t>
            </a:r>
            <a:endParaRPr lang="en-US" altLang="fr-FR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ctr"/>
            <a:r>
              <a:rPr lang="en-US" altLang="fr-FR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Président de l’AMF 44</a:t>
            </a: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8699" y="1940560"/>
            <a:ext cx="1890197" cy="2520000"/>
          </a:xfrm>
          <a:prstGeom prst="rect">
            <a:avLst/>
          </a:prstGeom>
          <a:ln w="12700">
            <a:solidFill>
              <a:srgbClr val="0070C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1"/>
            <a:ext cx="7629790" cy="456461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 smtClean="0">
              <a:solidFill>
                <a:schemeClr val="tx2"/>
              </a:solidFill>
            </a:endParaRPr>
          </a:p>
          <a:p>
            <a:r>
              <a:rPr lang="fr-FR" b="1" dirty="0" smtClean="0">
                <a:solidFill>
                  <a:schemeClr val="tx2"/>
                </a:solidFill>
              </a:rPr>
              <a:t>▪ </a:t>
            </a:r>
            <a:r>
              <a:rPr lang="fr-FR" b="1" dirty="0">
                <a:solidFill>
                  <a:schemeClr val="tx2"/>
                </a:solidFill>
              </a:rPr>
              <a:t>Réunion d’information Gestion des Déchets – Lutte contre le gaspillage alimentaire en restauration collective, le 21 juin 2017 à Ligné, en partenariat avec le CNFPT</a:t>
            </a:r>
          </a:p>
          <a:p>
            <a:endParaRPr lang="fr-FR" b="1" dirty="0" smtClean="0">
              <a:solidFill>
                <a:schemeClr val="tx2"/>
              </a:solidFill>
            </a:endParaRPr>
          </a:p>
          <a:p>
            <a:endParaRPr lang="fr-FR" b="1" dirty="0">
              <a:solidFill>
                <a:schemeClr val="tx2"/>
              </a:solidFill>
            </a:endParaRPr>
          </a:p>
          <a:p>
            <a:endParaRPr lang="fr-FR" b="1" dirty="0" smtClean="0">
              <a:solidFill>
                <a:schemeClr val="tx2"/>
              </a:solidFill>
            </a:endParaRPr>
          </a:p>
          <a:p>
            <a:endParaRPr lang="fr-FR" b="1" dirty="0" smtClean="0">
              <a:solidFill>
                <a:schemeClr val="tx2"/>
              </a:solidFill>
            </a:endParaRPr>
          </a:p>
          <a:p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chemeClr val="tx2"/>
                </a:solidFill>
              </a:rPr>
              <a:t>▪ Première rencontre du réseau local à Orvault, le 11 octobre 2017</a:t>
            </a:r>
          </a:p>
          <a:p>
            <a:pPr algn="ctr"/>
            <a:r>
              <a:rPr lang="fr-FR" b="1" dirty="0">
                <a:solidFill>
                  <a:schemeClr val="tx2"/>
                </a:solidFill>
              </a:rPr>
              <a:t> </a:t>
            </a:r>
            <a:endParaRPr lang="fr-FR" b="1" dirty="0" smtClean="0">
              <a:solidFill>
                <a:schemeClr val="tx2"/>
              </a:solidFill>
            </a:endParaRPr>
          </a:p>
          <a:p>
            <a:pPr algn="ctr"/>
            <a:endParaRPr lang="fr-FR" b="1" dirty="0">
              <a:solidFill>
                <a:schemeClr val="tx2"/>
              </a:solidFill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24" y="1097772"/>
            <a:ext cx="1798320" cy="14782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5668">
            <a:off x="7019641" y="4620564"/>
            <a:ext cx="1837114" cy="19285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9971" y="445837"/>
            <a:ext cx="3679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latin typeface="+mj-lt"/>
                <a:cs typeface="Verdana"/>
              </a:rPr>
              <a:t>Les temps forts de l’AMF 44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94" y="3187469"/>
            <a:ext cx="2244436" cy="15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7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6" y="0"/>
            <a:ext cx="7739150" cy="6857999"/>
          </a:xfrm>
        </p:spPr>
      </p:pic>
    </p:spTree>
    <p:extLst>
      <p:ext uri="{BB962C8B-B14F-4D97-AF65-F5344CB8AC3E}">
        <p14:creationId xmlns:p14="http://schemas.microsoft.com/office/powerpoint/2010/main" val="3750734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707798"/>
            <a:ext cx="7629790" cy="462279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2"/>
                </a:solidFill>
                <a:latin typeface="+mj-lt"/>
              </a:rPr>
              <a:t>▪ PCRS Plan Corps de Rue Simplifié</a:t>
            </a: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b="1" dirty="0" smtClean="0">
                <a:solidFill>
                  <a:schemeClr val="tx2"/>
                </a:solidFill>
              </a:rPr>
              <a:t>▪ Site Internet </a:t>
            </a:r>
          </a:p>
          <a:p>
            <a:pPr algn="ctr"/>
            <a:endParaRPr lang="fr-FR" b="1" dirty="0" smtClean="0">
              <a:solidFill>
                <a:schemeClr val="tx2"/>
              </a:solidFill>
            </a:endParaRPr>
          </a:p>
          <a:p>
            <a:pPr algn="ctr"/>
            <a:r>
              <a:rPr lang="fr-FR" b="1" dirty="0" smtClean="0">
                <a:solidFill>
                  <a:schemeClr val="tx2"/>
                </a:solidFill>
              </a:rPr>
              <a:t>▪ CDCI : La GEMAPI </a:t>
            </a:r>
          </a:p>
          <a:p>
            <a:pPr algn="ctr"/>
            <a:endParaRPr lang="fr-FR" b="1" dirty="0" smtClean="0">
              <a:solidFill>
                <a:schemeClr val="tx2"/>
              </a:solidFill>
            </a:endParaRPr>
          </a:p>
          <a:p>
            <a:pPr algn="ctr"/>
            <a:r>
              <a:rPr lang="fr-FR" b="1" dirty="0" smtClean="0">
                <a:solidFill>
                  <a:schemeClr val="tx2"/>
                </a:solidFill>
              </a:rPr>
              <a:t>▪ Poursuite des actions de formation </a:t>
            </a:r>
          </a:p>
          <a:p>
            <a:pPr algn="ctr"/>
            <a:endParaRPr lang="fr-FR" b="1" dirty="0" smtClean="0">
              <a:solidFill>
                <a:schemeClr val="tx2"/>
              </a:solidFill>
            </a:endParaRPr>
          </a:p>
          <a:p>
            <a:pPr algn="ctr"/>
            <a:r>
              <a:rPr lang="fr-FR" b="1" dirty="0" smtClean="0">
                <a:solidFill>
                  <a:schemeClr val="tx2"/>
                </a:solidFill>
              </a:rPr>
              <a:t>▪ Visite du pôle opérationnel de la Gendarmerie </a:t>
            </a:r>
            <a:endParaRPr lang="fr-FR" b="1" dirty="0">
              <a:solidFill>
                <a:schemeClr val="tx2"/>
              </a:solidFill>
              <a:latin typeface="+mj-lt"/>
            </a:endParaRPr>
          </a:p>
          <a:p>
            <a:r>
              <a:rPr lang="fr-FR" b="1" dirty="0" smtClean="0">
                <a:solidFill>
                  <a:schemeClr val="tx2"/>
                </a:solidFill>
                <a:latin typeface="+mj-lt"/>
              </a:rPr>
              <a:t> </a:t>
            </a:r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L’actualité de l’AMF 44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4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535680"/>
            <a:ext cx="9085811" cy="519293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72035" y="335351"/>
            <a:ext cx="3781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+mj-lt"/>
                <a:cs typeface="Verdana"/>
              </a:rPr>
              <a:t>Rapport du trésorier et du commissaire aux comptes Exercice 2016</a:t>
            </a:r>
            <a:endParaRPr lang="fr-FR" sz="20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786951"/>
              </p:ext>
            </p:extLst>
          </p:nvPr>
        </p:nvGraphicFramePr>
        <p:xfrm>
          <a:off x="52289" y="1452879"/>
          <a:ext cx="9003017" cy="5351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Worksheet" r:id="rId6" imgW="9086872" imgH="6162848" progId="Excel.Sheet.12">
                  <p:embed/>
                </p:oleObj>
              </mc:Choice>
              <mc:Fallback>
                <p:oleObj name="Worksheet" r:id="rId6" imgW="9086872" imgH="616284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289" y="1452879"/>
                        <a:ext cx="9003017" cy="53518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7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52880"/>
            <a:ext cx="9144000" cy="540512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763722" y="36654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+mj-lt"/>
                <a:cs typeface="Verdana"/>
              </a:rPr>
              <a:t>Rapport du trésorier et du commissaire aux comptes </a:t>
            </a:r>
            <a:endParaRPr lang="fr-FR" sz="2000" b="1" dirty="0" smtClean="0">
              <a:solidFill>
                <a:srgbClr val="FF0000"/>
              </a:solidFill>
              <a:latin typeface="+mj-lt"/>
              <a:cs typeface="Verdana"/>
            </a:endParaRP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+mj-lt"/>
                <a:cs typeface="Verdana"/>
              </a:rPr>
              <a:t>Exercice </a:t>
            </a:r>
            <a:r>
              <a:rPr lang="fr-FR" sz="2000" b="1" dirty="0">
                <a:solidFill>
                  <a:srgbClr val="FF0000"/>
                </a:solidFill>
                <a:latin typeface="+mj-lt"/>
                <a:cs typeface="Verdana"/>
              </a:rPr>
              <a:t>2016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2" y="1714260"/>
            <a:ext cx="6243177" cy="4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6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52880"/>
            <a:ext cx="9144000" cy="540512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763722" y="36654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+mj-lt"/>
                <a:cs typeface="Verdana"/>
              </a:rPr>
              <a:t>Rapport du trésorier et du commissaire aux comptes </a:t>
            </a:r>
            <a:endParaRPr lang="fr-FR" sz="2000" b="1" dirty="0" smtClean="0">
              <a:solidFill>
                <a:srgbClr val="FF0000"/>
              </a:solidFill>
              <a:latin typeface="+mj-lt"/>
              <a:cs typeface="Verdana"/>
            </a:endParaRP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+mj-lt"/>
                <a:cs typeface="Verdana"/>
              </a:rPr>
              <a:t>Exercice </a:t>
            </a:r>
            <a:r>
              <a:rPr lang="fr-FR" sz="2000" b="1" dirty="0">
                <a:solidFill>
                  <a:srgbClr val="FF0000"/>
                </a:solidFill>
                <a:latin typeface="+mj-lt"/>
                <a:cs typeface="Verdana"/>
              </a:rPr>
              <a:t>2016</a:t>
            </a: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864052"/>
              </p:ext>
            </p:extLst>
          </p:nvPr>
        </p:nvGraphicFramePr>
        <p:xfrm>
          <a:off x="556952" y="1452880"/>
          <a:ext cx="8237913" cy="506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Worksheet" r:id="rId6" imgW="8610450" imgH="6172200" progId="Excel.Sheet.12">
                  <p:embed/>
                </p:oleObj>
              </mc:Choice>
              <mc:Fallback>
                <p:oleObj name="Worksheet" r:id="rId6" imgW="8610450" imgH="6172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6952" y="1452880"/>
                        <a:ext cx="8237913" cy="5062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4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52880"/>
            <a:ext cx="9144000" cy="540512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763722" y="36654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+mj-lt"/>
                <a:cs typeface="Verdana"/>
              </a:rPr>
              <a:t>Rapport du trésorier et du commissaire aux comptes </a:t>
            </a:r>
            <a:endParaRPr lang="fr-FR" sz="2000" b="1" dirty="0" smtClean="0">
              <a:solidFill>
                <a:srgbClr val="FF0000"/>
              </a:solidFill>
              <a:latin typeface="+mj-lt"/>
              <a:cs typeface="Verdana"/>
            </a:endParaRP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+mj-lt"/>
                <a:cs typeface="Verdana"/>
              </a:rPr>
              <a:t>Exercice </a:t>
            </a:r>
            <a:r>
              <a:rPr lang="fr-FR" sz="2000" b="1" dirty="0">
                <a:solidFill>
                  <a:srgbClr val="FF0000"/>
                </a:solidFill>
                <a:latin typeface="+mj-lt"/>
                <a:cs typeface="Verdana"/>
              </a:rPr>
              <a:t>2016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396708"/>
              </p:ext>
            </p:extLst>
          </p:nvPr>
        </p:nvGraphicFramePr>
        <p:xfrm>
          <a:off x="271463" y="1571105"/>
          <a:ext cx="8601075" cy="4953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Worksheet" r:id="rId6" imgW="8601109" imgH="6191263" progId="Excel.Sheet.12">
                  <p:embed/>
                </p:oleObj>
              </mc:Choice>
              <mc:Fallback>
                <p:oleObj name="Worksheet" r:id="rId6" imgW="8601109" imgH="61912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1463" y="1571105"/>
                        <a:ext cx="8601075" cy="4953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329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382205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1993" y="1537743"/>
            <a:ext cx="8460014" cy="159767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2"/>
                </a:solidFill>
                <a:latin typeface="+mj-lt"/>
              </a:rPr>
              <a:t>COTISATIONS 2018 DES COMMUNES</a:t>
            </a: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b="1" dirty="0" smtClean="0">
                <a:solidFill>
                  <a:schemeClr val="tx2"/>
                </a:solidFill>
                <a:latin typeface="+mj-lt"/>
              </a:rPr>
              <a:t>TOTAL 0,258 € PAR HABITANT  </a:t>
            </a:r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763722" y="36654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+mj-lt"/>
                <a:cs typeface="Verdana"/>
              </a:rPr>
              <a:t>Rapport du trésorier et du commissaire aux comptes </a:t>
            </a:r>
            <a:endParaRPr lang="fr-FR" sz="2000" b="1" dirty="0" smtClean="0">
              <a:solidFill>
                <a:srgbClr val="FF0000"/>
              </a:solidFill>
              <a:latin typeface="+mj-lt"/>
              <a:cs typeface="Verdana"/>
            </a:endParaRP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+mj-lt"/>
                <a:cs typeface="Verdana"/>
              </a:rPr>
              <a:t>Exercice </a:t>
            </a:r>
            <a:r>
              <a:rPr lang="fr-FR" sz="2000" b="1" dirty="0">
                <a:solidFill>
                  <a:srgbClr val="FF0000"/>
                </a:solidFill>
                <a:latin typeface="+mj-lt"/>
                <a:cs typeface="Verdana"/>
              </a:rPr>
              <a:t>2016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6705" y="3208713"/>
            <a:ext cx="2784764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tx2"/>
                </a:solidFill>
                <a:latin typeface="+mj-lt"/>
              </a:rPr>
              <a:t>Part AMF </a:t>
            </a:r>
            <a:endParaRPr lang="fr-FR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6705" y="4005315"/>
            <a:ext cx="2784764" cy="19697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sz="3200" b="1" dirty="0" smtClean="0">
                <a:solidFill>
                  <a:schemeClr val="tx2"/>
                </a:solidFill>
                <a:latin typeface="+mj-lt"/>
              </a:rPr>
              <a:t>0,16 €</a:t>
            </a: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335722" y="3227748"/>
            <a:ext cx="2771999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tx2"/>
                </a:solidFill>
              </a:rPr>
              <a:t>Part AD 44 </a:t>
            </a:r>
            <a:endParaRPr lang="fr-FR" sz="2400" b="1" dirty="0">
              <a:solidFill>
                <a:schemeClr val="tx2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35721" y="4005315"/>
            <a:ext cx="2772000" cy="19697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sz="3200" b="1" dirty="0" smtClean="0">
                <a:solidFill>
                  <a:schemeClr val="tx2"/>
                </a:solidFill>
                <a:latin typeface="+mj-lt"/>
              </a:rPr>
              <a:t>0,098 €</a:t>
            </a: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56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382205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1993" y="1537743"/>
            <a:ext cx="8460014" cy="1597672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2"/>
                </a:solidFill>
                <a:latin typeface="+mj-lt"/>
              </a:rPr>
              <a:t>COTISATIONS 2018 EPCI à fiscalité propre </a:t>
            </a: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b="1" dirty="0" smtClean="0">
                <a:solidFill>
                  <a:schemeClr val="tx2"/>
                </a:solidFill>
                <a:latin typeface="+mj-lt"/>
              </a:rPr>
              <a:t>TOTAL 0,064 € PAR HABITANT  </a:t>
            </a:r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763722" y="36654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+mj-lt"/>
                <a:cs typeface="Verdana"/>
              </a:rPr>
              <a:t>Rapport du trésorier et du commissaire aux comptes </a:t>
            </a:r>
            <a:endParaRPr lang="fr-FR" sz="2000" b="1" dirty="0" smtClean="0">
              <a:solidFill>
                <a:srgbClr val="FF0000"/>
              </a:solidFill>
              <a:latin typeface="+mj-lt"/>
              <a:cs typeface="Verdana"/>
            </a:endParaRPr>
          </a:p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+mj-lt"/>
                <a:cs typeface="Verdana"/>
              </a:rPr>
              <a:t>Exercice </a:t>
            </a:r>
            <a:r>
              <a:rPr lang="fr-FR" sz="2000" b="1" dirty="0">
                <a:solidFill>
                  <a:srgbClr val="FF0000"/>
                </a:solidFill>
                <a:latin typeface="+mj-lt"/>
                <a:cs typeface="Verdana"/>
              </a:rPr>
              <a:t>2016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6705" y="3208713"/>
            <a:ext cx="2784764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tx2"/>
                </a:solidFill>
                <a:latin typeface="+mj-lt"/>
              </a:rPr>
              <a:t>Part AMF </a:t>
            </a:r>
            <a:endParaRPr lang="fr-FR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6705" y="4005315"/>
            <a:ext cx="2784764" cy="19697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sz="3200" b="1" dirty="0" smtClean="0">
                <a:solidFill>
                  <a:schemeClr val="tx2"/>
                </a:solidFill>
                <a:latin typeface="+mj-lt"/>
              </a:rPr>
              <a:t>0,0454 €</a:t>
            </a: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335722" y="3227748"/>
            <a:ext cx="2771999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tx2"/>
                </a:solidFill>
              </a:rPr>
              <a:t>Part AD 44 </a:t>
            </a:r>
            <a:endParaRPr lang="fr-FR" sz="2400" b="1" dirty="0">
              <a:solidFill>
                <a:schemeClr val="tx2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35721" y="4005315"/>
            <a:ext cx="2772000" cy="196977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fr-FR" sz="3200" b="1" dirty="0" smtClean="0">
                <a:solidFill>
                  <a:schemeClr val="tx2"/>
                </a:solidFill>
                <a:latin typeface="+mj-lt"/>
              </a:rPr>
              <a:t>0,0186 €</a:t>
            </a: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fr-FR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289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2635135"/>
            <a:ext cx="7629790" cy="149629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 smtClean="0">
                <a:solidFill>
                  <a:schemeClr val="tx2"/>
                </a:solidFill>
                <a:latin typeface="+mj-lt"/>
              </a:rPr>
              <a:t>VOTE DES RESOLUTIONS </a:t>
            </a:r>
            <a:endParaRPr lang="fr-FR" sz="4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5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7221" y="1452879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55964" y="4013111"/>
            <a:ext cx="694944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fr-FR" sz="25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Monsieur Bernard MORILLEAU</a:t>
            </a:r>
          </a:p>
          <a:p>
            <a:pPr algn="ctr"/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Maire de SAINTE-PAZANNE</a:t>
            </a:r>
          </a:p>
          <a:p>
            <a:pPr algn="ctr"/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Vice-</a:t>
            </a:r>
            <a:r>
              <a:rPr lang="en-US" altLang="fr-FR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Président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de la </a:t>
            </a:r>
            <a:r>
              <a:rPr lang="en-US" altLang="fr-FR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Communauté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d’Agglomération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Pornic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Agglo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Pays de Retz</a:t>
            </a:r>
          </a:p>
          <a:p>
            <a:pPr algn="ctr"/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Membre du Bureau et du Conseil d’Administration de l’AMF 44</a:t>
            </a:r>
            <a:endParaRPr lang="en-US" altLang="fr-FR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54521" y="5676356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46" y="1730953"/>
            <a:ext cx="1865168" cy="236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5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0224" y="162640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fr-FR" sz="4000" dirty="0" smtClean="0">
              <a:solidFill>
                <a:srgbClr val="0070C0"/>
              </a:solidFill>
              <a:latin typeface="Gisha" panose="020B0502040204020203" pitchFamily="34" charset="-79"/>
              <a:ea typeface="Helvetica 95 Black" charset="0"/>
              <a:cs typeface="Gisha" panose="020B0502040204020203" pitchFamily="34" charset="-79"/>
              <a:sym typeface="Helvetica 95 Black" charset="0"/>
            </a:endParaRPr>
          </a:p>
          <a:p>
            <a:pPr algn="ctr"/>
            <a:endParaRPr lang="en-US" altLang="fr-FR" sz="4000" dirty="0">
              <a:solidFill>
                <a:srgbClr val="0070C0"/>
              </a:solidFill>
              <a:latin typeface="Gisha" panose="020B0502040204020203" pitchFamily="34" charset="-79"/>
              <a:ea typeface="Helvetica 95 Black" charset="0"/>
              <a:cs typeface="Gisha" panose="020B0502040204020203" pitchFamily="34" charset="-79"/>
              <a:sym typeface="Helvetica 95 Black" charset="0"/>
            </a:endParaRPr>
          </a:p>
          <a:p>
            <a:pPr algn="ctr"/>
            <a:endParaRPr lang="en-US" altLang="fr-FR" sz="4000" dirty="0" smtClean="0">
              <a:solidFill>
                <a:srgbClr val="0070C0"/>
              </a:solidFill>
              <a:latin typeface="Gisha" panose="020B0502040204020203" pitchFamily="34" charset="-79"/>
              <a:ea typeface="Helvetica 95 Black" charset="0"/>
              <a:cs typeface="Gisha" panose="020B0502040204020203" pitchFamily="34" charset="-79"/>
              <a:sym typeface="Helvetica 95 Black" charset="0"/>
            </a:endParaRPr>
          </a:p>
          <a:p>
            <a:pPr algn="ctr"/>
            <a:r>
              <a:rPr lang="en-US" altLang="fr-FR" sz="2500" dirty="0" smtClean="0">
                <a:solidFill>
                  <a:srgbClr val="0070C0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Helvetica 95 Black" charset="0"/>
              </a:rPr>
              <a:t>Monsieur </a:t>
            </a:r>
            <a:r>
              <a:rPr lang="en-US" altLang="fr-FR" sz="2500" dirty="0">
                <a:solidFill>
                  <a:srgbClr val="0070C0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Helvetica 95 Black" charset="0"/>
              </a:rPr>
              <a:t>Bruno RETAILLEAU</a:t>
            </a:r>
          </a:p>
          <a:p>
            <a:pPr algn="ctr"/>
            <a:r>
              <a:rPr lang="fr-FR" altLang="fr-FR" b="1" dirty="0">
                <a:solidFill>
                  <a:srgbClr val="074293"/>
                </a:solidFill>
                <a:latin typeface="Calibri" panose="020F0502020204030204" pitchFamily="34" charset="0"/>
                <a:ea typeface="Helvetica Neue" charset="0"/>
                <a:cs typeface="Calibri" panose="020F0502020204030204" pitchFamily="34" charset="0"/>
                <a:sym typeface="Helvetica Neue" charset="0"/>
              </a:rPr>
              <a:t>Président du Conseil Régional des Pays de la Loire</a:t>
            </a:r>
            <a:endParaRPr lang="fr-FR" b="1" dirty="0">
              <a:solidFill>
                <a:srgbClr val="0742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160302-Salon_agriculture-10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57" y="2166320"/>
            <a:ext cx="1589923" cy="238488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852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0224" y="162640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500" b="1" dirty="0" smtClean="0">
              <a:solidFill>
                <a:schemeClr val="tx2"/>
              </a:solidFill>
            </a:endParaRPr>
          </a:p>
          <a:p>
            <a:pPr algn="ctr"/>
            <a:endParaRPr lang="fr-FR" sz="2500" b="1" dirty="0">
              <a:solidFill>
                <a:schemeClr val="tx2"/>
              </a:solidFill>
            </a:endParaRPr>
          </a:p>
          <a:p>
            <a:pPr algn="ctr"/>
            <a:endParaRPr lang="fr-FR" sz="2500" b="1" dirty="0" smtClean="0">
              <a:solidFill>
                <a:schemeClr val="tx2"/>
              </a:solidFill>
            </a:endParaRPr>
          </a:p>
          <a:p>
            <a:pPr algn="ctr"/>
            <a:endParaRPr lang="fr-FR" sz="2500" b="1" dirty="0">
              <a:solidFill>
                <a:schemeClr val="tx2"/>
              </a:solidFill>
            </a:endParaRPr>
          </a:p>
          <a:p>
            <a:pPr algn="ctr"/>
            <a:endParaRPr lang="fr-FR" sz="2500" b="1" dirty="0" smtClean="0">
              <a:solidFill>
                <a:schemeClr val="tx2"/>
              </a:solidFill>
            </a:endParaRPr>
          </a:p>
          <a:p>
            <a:pPr algn="ctr"/>
            <a:r>
              <a:rPr lang="fr-FR" sz="2500" dirty="0" smtClean="0">
                <a:solidFill>
                  <a:srgbClr val="0070C0"/>
                </a:solidFill>
                <a:latin typeface="+mj-lt"/>
              </a:rPr>
              <a:t>Madame Nicole Klein</a:t>
            </a:r>
            <a:endParaRPr lang="fr-FR" sz="2500" b="1" dirty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fr-FR" b="1" dirty="0">
                <a:solidFill>
                  <a:schemeClr val="tx2"/>
                </a:solidFill>
              </a:rPr>
              <a:t>P</a:t>
            </a:r>
            <a:r>
              <a:rPr lang="fr-FR" b="1" dirty="0" smtClean="0">
                <a:solidFill>
                  <a:schemeClr val="tx2"/>
                </a:solidFill>
              </a:rPr>
              <a:t>réfète </a:t>
            </a:r>
            <a:r>
              <a:rPr lang="fr-FR" b="1" dirty="0">
                <a:solidFill>
                  <a:schemeClr val="tx2"/>
                </a:solidFill>
              </a:rPr>
              <a:t>de la région Pays de la Loire et du département de Loire-Atlantique</a:t>
            </a:r>
            <a:endParaRPr lang="en-US" altLang="fr-FR" b="1" dirty="0" smtClean="0">
              <a:solidFill>
                <a:schemeClr val="tx2"/>
              </a:solidFill>
              <a:latin typeface="Gisha" panose="020B0502040204020203" pitchFamily="34" charset="-79"/>
              <a:ea typeface="Helvetica 95 Black" charset="0"/>
              <a:cs typeface="Gisha" panose="020B0502040204020203" pitchFamily="34" charset="-79"/>
              <a:sym typeface="Helvetica 95 Black" charset="0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912" y="2319251"/>
            <a:ext cx="3125571" cy="21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6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0224" y="162640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fr-FR" sz="2500" dirty="0" smtClean="0">
              <a:solidFill>
                <a:srgbClr val="0070C0"/>
              </a:solidFill>
              <a:latin typeface="Gisha" panose="020B0502040204020203" pitchFamily="34" charset="-79"/>
              <a:ea typeface="Helvetica 95 Black" charset="0"/>
              <a:cs typeface="Gisha" panose="020B0502040204020203" pitchFamily="34" charset="-79"/>
              <a:sym typeface="Helvetica 95 Black" charset="0"/>
            </a:endParaRPr>
          </a:p>
          <a:p>
            <a:pPr algn="ctr"/>
            <a:endParaRPr lang="en-US" altLang="fr-FR" sz="2500" dirty="0">
              <a:solidFill>
                <a:srgbClr val="0070C0"/>
              </a:solidFill>
              <a:latin typeface="Gisha" panose="020B0502040204020203" pitchFamily="34" charset="-79"/>
              <a:ea typeface="Helvetica 95 Black" charset="0"/>
              <a:cs typeface="Gisha" panose="020B0502040204020203" pitchFamily="34" charset="-79"/>
              <a:sym typeface="Helvetica 95 Black" charset="0"/>
            </a:endParaRPr>
          </a:p>
          <a:p>
            <a:pPr algn="ctr"/>
            <a:endParaRPr lang="en-US" altLang="fr-FR" sz="2500" dirty="0" smtClean="0">
              <a:solidFill>
                <a:srgbClr val="0070C0"/>
              </a:solidFill>
              <a:latin typeface="Gisha" panose="020B0502040204020203" pitchFamily="34" charset="-79"/>
              <a:ea typeface="Helvetica 95 Black" charset="0"/>
              <a:cs typeface="Gisha" panose="020B0502040204020203" pitchFamily="34" charset="-79"/>
              <a:sym typeface="Helvetica 95 Black" charset="0"/>
            </a:endParaRPr>
          </a:p>
          <a:p>
            <a:pPr algn="ctr"/>
            <a:endParaRPr lang="en-US" altLang="fr-FR" sz="2500" dirty="0">
              <a:solidFill>
                <a:srgbClr val="0070C0"/>
              </a:solidFill>
              <a:latin typeface="Gisha" panose="020B0502040204020203" pitchFamily="34" charset="-79"/>
              <a:ea typeface="Helvetica 95 Black" charset="0"/>
              <a:cs typeface="Gisha" panose="020B0502040204020203" pitchFamily="34" charset="-79"/>
              <a:sym typeface="Helvetica 95 Black" charset="0"/>
            </a:endParaRPr>
          </a:p>
          <a:p>
            <a:pPr algn="ctr"/>
            <a:endParaRPr lang="en-US" altLang="fr-FR" sz="2500" dirty="0" smtClean="0">
              <a:solidFill>
                <a:srgbClr val="0070C0"/>
              </a:solidFill>
              <a:latin typeface="Calibri" panose="020F0502020204030204" pitchFamily="34" charset="0"/>
              <a:ea typeface="Helvetica 95 Black" charset="0"/>
              <a:cs typeface="Calibri" panose="020F0502020204030204" pitchFamily="34" charset="0"/>
              <a:sym typeface="Helvetica 95 Black" charset="0"/>
            </a:endParaRPr>
          </a:p>
          <a:p>
            <a:pPr algn="ctr"/>
            <a:r>
              <a:rPr lang="en-US" altLang="fr-FR" sz="2500" dirty="0" smtClean="0">
                <a:solidFill>
                  <a:srgbClr val="0070C0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Helvetica 95 Black" charset="0"/>
              </a:rPr>
              <a:t>Monsieur </a:t>
            </a:r>
            <a:r>
              <a:rPr lang="en-US" altLang="fr-FR" sz="2500" dirty="0">
                <a:solidFill>
                  <a:srgbClr val="0070C0"/>
                </a:solidFill>
                <a:latin typeface="Calibri" panose="020F0502020204030204" pitchFamily="34" charset="0"/>
                <a:ea typeface="Helvetica 95 Black" charset="0"/>
                <a:cs typeface="Calibri" panose="020F0502020204030204" pitchFamily="34" charset="0"/>
                <a:sym typeface="Helvetica 95 Black" charset="0"/>
              </a:rPr>
              <a:t>Philippe GROSVALET</a:t>
            </a:r>
          </a:p>
          <a:p>
            <a:pPr algn="ctr" defTabSz="223769"/>
            <a:r>
              <a:rPr lang="fr-FR" altLang="fr-FR" b="1" dirty="0">
                <a:solidFill>
                  <a:srgbClr val="074293"/>
                </a:solidFill>
                <a:latin typeface="Calibri" panose="020F0502020204030204" pitchFamily="34" charset="0"/>
                <a:ea typeface="Helvetica Neue" charset="0"/>
                <a:cs typeface="Calibri" panose="020F0502020204030204" pitchFamily="34" charset="0"/>
                <a:sym typeface="Helvetica Neue" charset="0"/>
              </a:rPr>
              <a:t>Président du Conseil Départemental de Loire-Atlantique</a:t>
            </a:r>
            <a:endParaRPr lang="fr-FR" b="1" dirty="0">
              <a:solidFill>
                <a:srgbClr val="0742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3934" y="2031186"/>
            <a:ext cx="2002369" cy="252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317" y="0"/>
            <a:ext cx="9696845" cy="6858000"/>
          </a:xfrm>
        </p:spPr>
      </p:pic>
    </p:spTree>
    <p:extLst>
      <p:ext uri="{BB962C8B-B14F-4D97-AF65-F5344CB8AC3E}">
        <p14:creationId xmlns:p14="http://schemas.microsoft.com/office/powerpoint/2010/main" val="9053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-27384"/>
            <a:ext cx="9180512" cy="4464496"/>
          </a:xfrm>
          <a:prstGeom prst="rect">
            <a:avLst/>
          </a:prstGeom>
          <a:solidFill>
            <a:srgbClr val="026E00"/>
          </a:solidFill>
          <a:ln>
            <a:solidFill>
              <a:srgbClr val="02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pic>
        <p:nvPicPr>
          <p:cNvPr id="1026" name="Image 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B4B4B4"/>
              </a:clrFrom>
              <a:clrTo>
                <a:srgbClr val="B4B4B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3" t="35884" r="35179" b="52232"/>
          <a:stretch/>
        </p:blipFill>
        <p:spPr bwMode="auto">
          <a:xfrm>
            <a:off x="2443995" y="250683"/>
            <a:ext cx="4824536" cy="233864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6512" y="2809964"/>
            <a:ext cx="910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fr-FR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 LOCAL</a:t>
            </a:r>
          </a:p>
          <a:p>
            <a:pPr algn="ctr">
              <a:lnSpc>
                <a:spcPts val="4800"/>
              </a:lnSpc>
            </a:pPr>
            <a:r>
              <a:rPr lang="fr-FR" sz="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Loire-Atlantique </a:t>
            </a:r>
            <a:endParaRPr lang="fr-FR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27815" r="15688" b="10576"/>
          <a:stretch>
            <a:fillRect/>
          </a:stretch>
        </p:blipFill>
        <p:spPr bwMode="auto">
          <a:xfrm>
            <a:off x="3611267" y="5618063"/>
            <a:ext cx="1861911" cy="97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670471"/>
            <a:ext cx="2641707" cy="846794"/>
          </a:xfrm>
          <a:prstGeom prst="rect">
            <a:avLst/>
          </a:prstGeom>
        </p:spPr>
      </p:pic>
      <p:pic>
        <p:nvPicPr>
          <p:cNvPr id="8" name="Picture 2" descr="AMF 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92" y="5618063"/>
            <a:ext cx="2524456" cy="77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7138" y="4693669"/>
            <a:ext cx="483016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689100">
              <a:lnSpc>
                <a:spcPct val="90000"/>
              </a:lnSpc>
              <a:spcAft>
                <a:spcPct val="35000"/>
              </a:spcAft>
            </a:pPr>
            <a:r>
              <a:rPr lang="fr-FR" sz="3200" b="1" baseline="0" dirty="0" smtClean="0">
                <a:solidFill>
                  <a:srgbClr val="009139"/>
                </a:solidFill>
              </a:rPr>
              <a:t>3 membres fondateurs :</a:t>
            </a:r>
            <a:endParaRPr lang="fr-FR" sz="3200" b="1" baseline="0" dirty="0">
              <a:solidFill>
                <a:srgbClr val="0091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6512" y="-27384"/>
            <a:ext cx="9180512" cy="4464496"/>
          </a:xfrm>
          <a:prstGeom prst="rect">
            <a:avLst/>
          </a:prstGeom>
          <a:solidFill>
            <a:srgbClr val="026E00"/>
          </a:solidFill>
          <a:ln>
            <a:solidFill>
              <a:srgbClr val="02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6512" y="4653136"/>
            <a:ext cx="9180512" cy="253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689100">
              <a:lnSpc>
                <a:spcPct val="90000"/>
              </a:lnSpc>
              <a:spcAft>
                <a:spcPct val="35000"/>
              </a:spcAft>
            </a:pPr>
            <a:r>
              <a:rPr lang="fr-FR" sz="3600" b="1" baseline="0" dirty="0" smtClean="0">
                <a:solidFill>
                  <a:srgbClr val="009139"/>
                </a:solidFill>
              </a:rPr>
              <a:t>Une ambition commune :</a:t>
            </a:r>
            <a:endParaRPr lang="fr-FR" sz="4400" b="1" baseline="0" dirty="0">
              <a:solidFill>
                <a:srgbClr val="009139"/>
              </a:solidFill>
            </a:endParaRPr>
          </a:p>
          <a:p>
            <a:pPr algn="ctr" defTabSz="1689100">
              <a:lnSpc>
                <a:spcPct val="90000"/>
              </a:lnSpc>
              <a:spcAft>
                <a:spcPct val="35000"/>
              </a:spcAft>
            </a:pPr>
            <a:r>
              <a:rPr lang="fr-FR" sz="4000" b="1" dirty="0">
                <a:solidFill>
                  <a:srgbClr val="00B050"/>
                </a:solidFill>
              </a:rPr>
              <a:t>développer la consommation </a:t>
            </a:r>
            <a:br>
              <a:rPr lang="fr-FR" sz="4000" b="1" dirty="0">
                <a:solidFill>
                  <a:srgbClr val="00B050"/>
                </a:solidFill>
              </a:rPr>
            </a:br>
            <a:r>
              <a:rPr lang="fr-FR" sz="4000" b="1" dirty="0">
                <a:solidFill>
                  <a:srgbClr val="00B050"/>
                </a:solidFill>
              </a:rPr>
              <a:t>de produits locaux </a:t>
            </a:r>
            <a:br>
              <a:rPr lang="fr-FR" sz="4000" b="1" dirty="0">
                <a:solidFill>
                  <a:srgbClr val="00B050"/>
                </a:solidFill>
              </a:rPr>
            </a:br>
            <a:r>
              <a:rPr lang="fr-FR" sz="4000" b="1" dirty="0">
                <a:solidFill>
                  <a:srgbClr val="00B050"/>
                </a:solidFill>
              </a:rPr>
              <a:t>dans la restauration collective</a:t>
            </a:r>
          </a:p>
          <a:p>
            <a:pPr lvl="0" algn="ctr" defTabSz="1689100">
              <a:lnSpc>
                <a:spcPct val="90000"/>
              </a:lnSpc>
              <a:spcAft>
                <a:spcPct val="35000"/>
              </a:spcAft>
            </a:pPr>
            <a:endParaRPr lang="fr-FR" sz="3600" b="1" baseline="0" dirty="0">
              <a:solidFill>
                <a:srgbClr val="009139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t="19350" r="12972" b="17395"/>
          <a:stretch/>
        </p:blipFill>
        <p:spPr>
          <a:xfrm>
            <a:off x="2840712" y="299787"/>
            <a:ext cx="3924944" cy="38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4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25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95536" y="377369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baseline="0" dirty="0" smtClean="0">
                <a:solidFill>
                  <a:schemeClr val="bg1"/>
                </a:solidFill>
              </a:rPr>
              <a:t>Un potentiel important</a:t>
            </a:r>
            <a:br>
              <a:rPr lang="fr-FR" sz="4000" b="1" baseline="0" dirty="0" smtClean="0">
                <a:solidFill>
                  <a:schemeClr val="bg1"/>
                </a:solidFill>
              </a:rPr>
            </a:br>
            <a:r>
              <a:rPr lang="fr-FR" sz="4000" b="1" baseline="0" dirty="0" smtClean="0">
                <a:solidFill>
                  <a:schemeClr val="bg1"/>
                </a:solidFill>
              </a:rPr>
              <a:t>et des enjeux de territoire</a:t>
            </a:r>
            <a:endParaRPr lang="fr-FR" sz="4000" b="1" baseline="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55776" y="4785633"/>
            <a:ext cx="5904656" cy="15286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fr-FR" sz="1600" b="1" i="1" baseline="0" dirty="0" smtClean="0">
                <a:solidFill>
                  <a:srgbClr val="8EC632"/>
                </a:solidFill>
              </a:rPr>
              <a:t>QUI PROPOSENT UNE LARGE GAMME DE PRODUITS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fr-FR" sz="1600" b="1" i="1" baseline="0" dirty="0" smtClean="0">
                <a:solidFill>
                  <a:srgbClr val="8EC632"/>
                </a:solidFill>
              </a:rPr>
              <a:t>CRÉENT DE L’EMPLOI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fr-FR" sz="1600" b="1" i="1" baseline="0" dirty="0" smtClean="0">
                <a:solidFill>
                  <a:srgbClr val="8EC632"/>
                </a:solidFill>
              </a:rPr>
              <a:t>ET CONTRIBUENT AU DYNAMISME DE NOS TERRITOIRES</a:t>
            </a:r>
            <a:r>
              <a:rPr lang="fr-FR" sz="1600" i="1" baseline="0" dirty="0" smtClean="0">
                <a:solidFill>
                  <a:srgbClr val="FFC000"/>
                </a:solidFill>
              </a:rPr>
              <a:t/>
            </a:r>
            <a:br>
              <a:rPr lang="fr-FR" sz="1600" i="1" baseline="0" dirty="0" smtClean="0">
                <a:solidFill>
                  <a:srgbClr val="FFC000"/>
                </a:solidFill>
              </a:rPr>
            </a:br>
            <a:r>
              <a:rPr lang="fr-FR" sz="1600" b="1" i="1" baseline="0" dirty="0" smtClean="0">
                <a:solidFill>
                  <a:srgbClr val="8EC632"/>
                </a:solidFill>
              </a:rPr>
              <a:t/>
            </a:r>
            <a:br>
              <a:rPr lang="fr-FR" sz="1600" b="1" i="1" baseline="0" dirty="0" smtClean="0">
                <a:solidFill>
                  <a:srgbClr val="8EC632"/>
                </a:solidFill>
              </a:rPr>
            </a:br>
            <a:endParaRPr lang="fr-FR" sz="1600" b="1" i="1" baseline="0" dirty="0">
              <a:solidFill>
                <a:srgbClr val="FFFF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699792" y="3274223"/>
            <a:ext cx="4392488" cy="1195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fr-FR" sz="2400" b="1" i="1" dirty="0" smtClean="0">
                <a:solidFill>
                  <a:srgbClr val="FFFF00"/>
                </a:solidFill>
              </a:rPr>
              <a:t>ET</a:t>
            </a:r>
            <a:r>
              <a:rPr lang="fr-FR" sz="2400" b="1" i="1" baseline="0" dirty="0" smtClean="0">
                <a:solidFill>
                  <a:srgbClr val="FFFF00"/>
                </a:solidFill>
              </a:rPr>
              <a:t> </a:t>
            </a:r>
            <a:r>
              <a:rPr lang="fr-FR" sz="2400" b="1" i="1" dirty="0" smtClean="0">
                <a:solidFill>
                  <a:srgbClr val="FFFF00"/>
                </a:solidFill>
              </a:rPr>
              <a:t>QUI </a:t>
            </a:r>
            <a:r>
              <a:rPr lang="fr-FR" sz="2400" b="1" i="1" dirty="0">
                <a:solidFill>
                  <a:srgbClr val="FFFF00"/>
                </a:solidFill>
              </a:rPr>
              <a:t>GÉNÈRENT  </a:t>
            </a:r>
            <a:r>
              <a:rPr lang="fr-FR" sz="2400" b="1" i="1" dirty="0" smtClean="0">
                <a:solidFill>
                  <a:srgbClr val="FFFF00"/>
                </a:solidFill>
              </a:rPr>
              <a:t/>
            </a:r>
            <a:br>
              <a:rPr lang="fr-FR" sz="2400" b="1" i="1" dirty="0" smtClean="0">
                <a:solidFill>
                  <a:srgbClr val="FFFF00"/>
                </a:solidFill>
              </a:rPr>
            </a:br>
            <a:r>
              <a:rPr lang="fr-FR" sz="3200" b="1" i="1" dirty="0" smtClean="0">
                <a:solidFill>
                  <a:srgbClr val="FFFF00"/>
                </a:solidFill>
              </a:rPr>
              <a:t>63 </a:t>
            </a:r>
            <a:r>
              <a:rPr lang="fr-FR" sz="3200" b="1" i="1" dirty="0">
                <a:solidFill>
                  <a:srgbClr val="FFFF00"/>
                </a:solidFill>
              </a:rPr>
              <a:t>millions </a:t>
            </a:r>
            <a:r>
              <a:rPr lang="fr-FR" sz="3200" b="1" i="1" dirty="0" smtClean="0">
                <a:solidFill>
                  <a:srgbClr val="FFFF00"/>
                </a:solidFill>
              </a:rPr>
              <a:t>de </a:t>
            </a:r>
            <a:r>
              <a:rPr lang="fr-FR" sz="3200" b="1" i="1" dirty="0">
                <a:solidFill>
                  <a:srgbClr val="FFFF00"/>
                </a:solidFill>
              </a:rPr>
              <a:t>repas/an </a:t>
            </a:r>
            <a:r>
              <a:rPr lang="fr-FR" sz="2400" b="1" i="1" dirty="0" smtClean="0">
                <a:solidFill>
                  <a:srgbClr val="FFFF00"/>
                </a:solidFill>
              </a:rPr>
              <a:t/>
            </a:r>
            <a:br>
              <a:rPr lang="fr-FR" sz="2400" b="1" i="1" dirty="0" smtClean="0">
                <a:solidFill>
                  <a:srgbClr val="FFFF00"/>
                </a:solidFill>
              </a:rPr>
            </a:br>
            <a:r>
              <a:rPr lang="fr-FR" sz="2400" b="1" i="1" dirty="0" smtClean="0">
                <a:solidFill>
                  <a:srgbClr val="FFFF00"/>
                </a:solidFill>
              </a:rPr>
              <a:t>en </a:t>
            </a:r>
            <a:r>
              <a:rPr lang="fr-FR" sz="2400" b="1" i="1" dirty="0">
                <a:solidFill>
                  <a:srgbClr val="FFFF00"/>
                </a:solidFill>
              </a:rPr>
              <a:t>restauration collective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endParaRPr lang="fr-FR" sz="2400" i="1" dirty="0">
              <a:solidFill>
                <a:srgbClr val="FFFF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555776" y="2320923"/>
            <a:ext cx="6588224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fr-FR" sz="1600" b="1" i="1" baseline="0" dirty="0" smtClean="0">
                <a:solidFill>
                  <a:srgbClr val="FFC000"/>
                </a:solidFill>
              </a:rPr>
              <a:t>DONT LES ATTENTES ET </a:t>
            </a:r>
            <a:r>
              <a:rPr lang="fr-FR" sz="1600" b="1" i="1" baseline="0" dirty="0">
                <a:solidFill>
                  <a:srgbClr val="FFC000"/>
                </a:solidFill>
              </a:rPr>
              <a:t>L</a:t>
            </a:r>
            <a:r>
              <a:rPr lang="fr-FR" sz="1600" b="1" i="1" baseline="0" dirty="0" smtClean="0">
                <a:solidFill>
                  <a:srgbClr val="FFC000"/>
                </a:solidFill>
              </a:rPr>
              <a:t>ES COMPORTEMENTS</a:t>
            </a:r>
            <a:r>
              <a:rPr lang="fr-FR" sz="1600" b="1" i="1" baseline="0" dirty="0">
                <a:solidFill>
                  <a:srgbClr val="FFC000"/>
                </a:solidFill>
              </a:rPr>
              <a:t> </a:t>
            </a:r>
            <a:r>
              <a:rPr lang="fr-FR" sz="1600" b="1" i="1" baseline="0" dirty="0" smtClean="0">
                <a:solidFill>
                  <a:srgbClr val="FFC000"/>
                </a:solidFill>
              </a:rPr>
              <a:t>ÉVOLUENT</a:t>
            </a:r>
            <a:endParaRPr lang="fr-FR" sz="1600" b="1" i="1" baseline="0" dirty="0">
              <a:solidFill>
                <a:srgbClr val="FFC000"/>
              </a:solidFill>
            </a:endParaRP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fr-FR" sz="1600" i="1" baseline="0" dirty="0" smtClean="0">
                <a:solidFill>
                  <a:srgbClr val="FFC000"/>
                </a:solidFill>
              </a:rPr>
              <a:t>&gt; Une volonté de manger plus sain  </a:t>
            </a:r>
            <a:br>
              <a:rPr lang="fr-FR" sz="1600" i="1" baseline="0" dirty="0" smtClean="0">
                <a:solidFill>
                  <a:srgbClr val="FFC000"/>
                </a:solidFill>
              </a:rPr>
            </a:br>
            <a:r>
              <a:rPr lang="fr-FR" sz="1600" i="1" baseline="0" dirty="0" smtClean="0">
                <a:solidFill>
                  <a:srgbClr val="FFC000"/>
                </a:solidFill>
              </a:rPr>
              <a:t>&gt; Une prise en compte plus forte de l’environnement</a:t>
            </a:r>
            <a:endParaRPr lang="fr-FR" sz="1600" i="1" baseline="0" dirty="0">
              <a:solidFill>
                <a:srgbClr val="FFC000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-36512" y="4444497"/>
            <a:ext cx="2736304" cy="1765542"/>
            <a:chOff x="1691680" y="3429000"/>
            <a:chExt cx="2736304" cy="1765542"/>
          </a:xfrm>
        </p:grpSpPr>
        <p:sp>
          <p:nvSpPr>
            <p:cNvPr id="2" name="Ellipse 1"/>
            <p:cNvSpPr/>
            <p:nvPr/>
          </p:nvSpPr>
          <p:spPr>
            <a:xfrm>
              <a:off x="2195736" y="3429000"/>
              <a:ext cx="1800200" cy="1765542"/>
            </a:xfrm>
            <a:prstGeom prst="ellipse">
              <a:avLst/>
            </a:prstGeom>
            <a:solidFill>
              <a:srgbClr val="8EC6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691680" y="3801234"/>
              <a:ext cx="2736304" cy="6668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/>
                <a:t>+ de 4600</a:t>
              </a:r>
            </a:p>
            <a:p>
              <a:pPr algn="ctr"/>
              <a:r>
                <a:rPr lang="fr-FR" sz="2800" b="1" dirty="0" smtClean="0"/>
                <a:t>exploitations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-36512" y="2023498"/>
            <a:ext cx="2736304" cy="1765542"/>
            <a:chOff x="5868144" y="3336518"/>
            <a:chExt cx="2736304" cy="1765542"/>
          </a:xfrm>
        </p:grpSpPr>
        <p:sp>
          <p:nvSpPr>
            <p:cNvPr id="25" name="Ellipse 24"/>
            <p:cNvSpPr/>
            <p:nvPr/>
          </p:nvSpPr>
          <p:spPr>
            <a:xfrm>
              <a:off x="6336196" y="3336518"/>
              <a:ext cx="1800200" cy="176554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868144" y="3865346"/>
              <a:ext cx="2736304" cy="6668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+ d’1,3 million </a:t>
              </a:r>
              <a:br>
                <a:rPr lang="fr-FR" sz="2800" b="1" dirty="0" smtClean="0">
                  <a:solidFill>
                    <a:schemeClr val="accent1">
                      <a:lumMod val="50000"/>
                    </a:schemeClr>
                  </a:solidFill>
                </a:rPr>
              </a:br>
              <a:r>
                <a:rPr lang="fr-FR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d’habitants</a:t>
              </a:r>
              <a:endParaRPr lang="fr-FR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28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26E00">
                  <a:shade val="30000"/>
                  <a:satMod val="115000"/>
                </a:srgbClr>
              </a:gs>
              <a:gs pos="50000">
                <a:srgbClr val="026E00">
                  <a:shade val="67500"/>
                  <a:satMod val="115000"/>
                </a:srgbClr>
              </a:gs>
              <a:gs pos="100000">
                <a:srgbClr val="026E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032724" y="170637"/>
            <a:ext cx="46437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</a:rPr>
              <a:t>Vers plus </a:t>
            </a:r>
            <a:br>
              <a:rPr lang="fr-FR" sz="3200" b="1" dirty="0" smtClean="0">
                <a:solidFill>
                  <a:schemeClr val="bg1"/>
                </a:solidFill>
              </a:rPr>
            </a:br>
            <a:r>
              <a:rPr lang="fr-FR" sz="3200" b="1" dirty="0" smtClean="0">
                <a:solidFill>
                  <a:schemeClr val="bg1"/>
                </a:solidFill>
              </a:rPr>
              <a:t>de produits locaux 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e</a:t>
            </a:r>
            <a:r>
              <a:rPr lang="fr-FR" sz="3200" b="1" dirty="0" smtClean="0">
                <a:solidFill>
                  <a:schemeClr val="bg1"/>
                </a:solidFill>
              </a:rPr>
              <a:t>n RESTAURATION COLLECTIVE</a:t>
            </a:r>
            <a:endParaRPr lang="fr-FR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me 3"/>
          <p:cNvGraphicFramePr/>
          <p:nvPr>
            <p:extLst/>
          </p:nvPr>
        </p:nvGraphicFramePr>
        <p:xfrm>
          <a:off x="3851920" y="3194367"/>
          <a:ext cx="6048672" cy="2106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1547664" y="34290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En agissant</a:t>
            </a:r>
            <a:endParaRPr lang="fr-FR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t="19350" r="12972" b="35873"/>
          <a:stretch/>
        </p:blipFill>
        <p:spPr>
          <a:xfrm>
            <a:off x="755576" y="343919"/>
            <a:ext cx="2812854" cy="193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26E00">
                  <a:shade val="30000"/>
                  <a:satMod val="115000"/>
                </a:srgbClr>
              </a:gs>
              <a:gs pos="50000">
                <a:srgbClr val="026E00">
                  <a:shade val="67500"/>
                  <a:satMod val="115000"/>
                </a:srgbClr>
              </a:gs>
              <a:gs pos="100000">
                <a:srgbClr val="026E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-2947596" y="625661"/>
            <a:ext cx="11984092" cy="6907795"/>
            <a:chOff x="-3534560" y="821678"/>
            <a:chExt cx="11984092" cy="6907795"/>
          </a:xfrm>
        </p:grpSpPr>
        <p:sp>
          <p:nvSpPr>
            <p:cNvPr id="10" name="Arc plein 9"/>
            <p:cNvSpPr/>
            <p:nvPr/>
          </p:nvSpPr>
          <p:spPr>
            <a:xfrm>
              <a:off x="-3534560" y="821678"/>
              <a:ext cx="6907795" cy="6907795"/>
            </a:xfrm>
            <a:prstGeom prst="blockArc">
              <a:avLst>
                <a:gd name="adj1" fmla="val 18900000"/>
                <a:gd name="adj2" fmla="val 2700000"/>
                <a:gd name="adj3" fmla="val 313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e libre 10"/>
            <p:cNvSpPr/>
            <p:nvPr/>
          </p:nvSpPr>
          <p:spPr>
            <a:xfrm>
              <a:off x="3134425" y="2040841"/>
              <a:ext cx="5315107" cy="1345141"/>
            </a:xfrm>
            <a:custGeom>
              <a:avLst/>
              <a:gdLst>
                <a:gd name="connsiteX0" fmla="*/ 0 w 5315107"/>
                <a:gd name="connsiteY0" fmla="*/ 0 h 789459"/>
                <a:gd name="connsiteX1" fmla="*/ 5315107 w 5315107"/>
                <a:gd name="connsiteY1" fmla="*/ 0 h 789459"/>
                <a:gd name="connsiteX2" fmla="*/ 5315107 w 5315107"/>
                <a:gd name="connsiteY2" fmla="*/ 789459 h 789459"/>
                <a:gd name="connsiteX3" fmla="*/ 0 w 5315107"/>
                <a:gd name="connsiteY3" fmla="*/ 789459 h 789459"/>
                <a:gd name="connsiteX4" fmla="*/ 0 w 5315107"/>
                <a:gd name="connsiteY4" fmla="*/ 0 h 78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5107" h="789459">
                  <a:moveTo>
                    <a:pt x="0" y="0"/>
                  </a:moveTo>
                  <a:lnTo>
                    <a:pt x="5315107" y="0"/>
                  </a:lnTo>
                  <a:lnTo>
                    <a:pt x="5315107" y="789459"/>
                  </a:lnTo>
                  <a:lnTo>
                    <a:pt x="0" y="78945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6634" tIns="60960" rIns="60960" bIns="6096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capitalisant l’existant  </a:t>
              </a:r>
              <a:r>
                <a:rPr lang="fr-FR" sz="32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fr-FR" sz="16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fr-FR" sz="16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 connaître ce qui se fait, </a:t>
              </a:r>
              <a:br>
                <a:rPr lang="fr-FR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 identifier les freins, les leviers d’amélioration</a:t>
              </a:r>
              <a:br>
                <a:rPr lang="fr-FR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 décloisonner les initiatives locales</a:t>
              </a:r>
              <a:endParaRPr lang="fr-FR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2566164" y="2206145"/>
              <a:ext cx="986824" cy="98682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orme libre 12"/>
            <p:cNvSpPr/>
            <p:nvPr/>
          </p:nvSpPr>
          <p:spPr>
            <a:xfrm>
              <a:off x="3299008" y="3816996"/>
              <a:ext cx="4862492" cy="789459"/>
            </a:xfrm>
            <a:custGeom>
              <a:avLst/>
              <a:gdLst>
                <a:gd name="connsiteX0" fmla="*/ 0 w 4862492"/>
                <a:gd name="connsiteY0" fmla="*/ 0 h 789459"/>
                <a:gd name="connsiteX1" fmla="*/ 4862492 w 4862492"/>
                <a:gd name="connsiteY1" fmla="*/ 0 h 789459"/>
                <a:gd name="connsiteX2" fmla="*/ 4862492 w 4862492"/>
                <a:gd name="connsiteY2" fmla="*/ 789459 h 789459"/>
                <a:gd name="connsiteX3" fmla="*/ 0 w 4862492"/>
                <a:gd name="connsiteY3" fmla="*/ 789459 h 789459"/>
                <a:gd name="connsiteX4" fmla="*/ 0 w 4862492"/>
                <a:gd name="connsiteY4" fmla="*/ 0 h 78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2492" h="789459">
                  <a:moveTo>
                    <a:pt x="0" y="0"/>
                  </a:moveTo>
                  <a:lnTo>
                    <a:pt x="4862492" y="0"/>
                  </a:lnTo>
                  <a:lnTo>
                    <a:pt x="4862492" y="789459"/>
                  </a:lnTo>
                  <a:lnTo>
                    <a:pt x="0" y="78945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6634" tIns="58420" rIns="58420" bIns="5842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créant des synergies </a:t>
              </a:r>
              <a:br>
                <a:rPr lang="fr-FR" sz="28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28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entre les acteurs</a:t>
              </a:r>
              <a:endParaRPr lang="fr-FR" sz="2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2760900" y="3718313"/>
              <a:ext cx="986824" cy="98682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e libre 14"/>
            <p:cNvSpPr/>
            <p:nvPr/>
          </p:nvSpPr>
          <p:spPr>
            <a:xfrm>
              <a:off x="3154992" y="5283830"/>
              <a:ext cx="4862492" cy="789459"/>
            </a:xfrm>
            <a:custGeom>
              <a:avLst/>
              <a:gdLst>
                <a:gd name="connsiteX0" fmla="*/ 0 w 4862492"/>
                <a:gd name="connsiteY0" fmla="*/ 0 h 789459"/>
                <a:gd name="connsiteX1" fmla="*/ 4862492 w 4862492"/>
                <a:gd name="connsiteY1" fmla="*/ 0 h 789459"/>
                <a:gd name="connsiteX2" fmla="*/ 4862492 w 4862492"/>
                <a:gd name="connsiteY2" fmla="*/ 789459 h 789459"/>
                <a:gd name="connsiteX3" fmla="*/ 0 w 4862492"/>
                <a:gd name="connsiteY3" fmla="*/ 789459 h 789459"/>
                <a:gd name="connsiteX4" fmla="*/ 0 w 4862492"/>
                <a:gd name="connsiteY4" fmla="*/ 0 h 78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2492" h="789459">
                  <a:moveTo>
                    <a:pt x="0" y="0"/>
                  </a:moveTo>
                  <a:lnTo>
                    <a:pt x="4862492" y="0"/>
                  </a:lnTo>
                  <a:lnTo>
                    <a:pt x="4862492" y="789459"/>
                  </a:lnTo>
                  <a:lnTo>
                    <a:pt x="0" y="78945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6634" tIns="58420" rIns="58420" bIns="5842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 expérimentant </a:t>
              </a:r>
              <a:br>
                <a:rPr lang="fr-FR" sz="32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32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 </a:t>
              </a:r>
              <a:r>
                <a:rPr lang="fr-FR" sz="3200" kern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</a:t>
              </a:r>
              <a:r>
                <a:rPr lang="fr-FR" sz="3200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innovants</a:t>
              </a:r>
              <a:endParaRPr lang="fr-FR" sz="3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2616884" y="5230481"/>
              <a:ext cx="986824" cy="98682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e libre 16"/>
            <p:cNvSpPr/>
            <p:nvPr/>
          </p:nvSpPr>
          <p:spPr>
            <a:xfrm>
              <a:off x="2846393" y="5657437"/>
              <a:ext cx="5315107" cy="789459"/>
            </a:xfrm>
            <a:custGeom>
              <a:avLst/>
              <a:gdLst>
                <a:gd name="connsiteX0" fmla="*/ 0 w 5315107"/>
                <a:gd name="connsiteY0" fmla="*/ 0 h 789459"/>
                <a:gd name="connsiteX1" fmla="*/ 5315107 w 5315107"/>
                <a:gd name="connsiteY1" fmla="*/ 0 h 789459"/>
                <a:gd name="connsiteX2" fmla="*/ 5315107 w 5315107"/>
                <a:gd name="connsiteY2" fmla="*/ 789459 h 789459"/>
                <a:gd name="connsiteX3" fmla="*/ 0 w 5315107"/>
                <a:gd name="connsiteY3" fmla="*/ 789459 h 789459"/>
                <a:gd name="connsiteX4" fmla="*/ 0 w 5315107"/>
                <a:gd name="connsiteY4" fmla="*/ 0 h 789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5107" h="789459">
                  <a:moveTo>
                    <a:pt x="0" y="0"/>
                  </a:moveTo>
                  <a:lnTo>
                    <a:pt x="5315107" y="0"/>
                  </a:lnTo>
                  <a:lnTo>
                    <a:pt x="5315107" y="789459"/>
                  </a:lnTo>
                  <a:lnTo>
                    <a:pt x="0" y="78945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6634" tIns="58420" rIns="58420" bIns="58420" numCol="1" spcCol="1270" anchor="ctr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300" kern="1200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395536" y="170637"/>
            <a:ext cx="8028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 plus de produits locaux </a:t>
            </a:r>
          </a:p>
          <a:p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RESTAURATION COLLECTIVE</a:t>
            </a:r>
            <a:endParaRPr lang="fr-F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9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26E00">
                  <a:shade val="30000"/>
                  <a:satMod val="115000"/>
                </a:srgbClr>
              </a:gs>
              <a:gs pos="50000">
                <a:srgbClr val="026E00">
                  <a:shade val="67500"/>
                  <a:satMod val="115000"/>
                </a:srgbClr>
              </a:gs>
              <a:gs pos="100000">
                <a:srgbClr val="026E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pic>
        <p:nvPicPr>
          <p:cNvPr id="1026" name="Image 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B4B4B4"/>
              </a:clrFrom>
              <a:clrTo>
                <a:srgbClr val="B4B4B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3" t="35884" r="35179" b="52355"/>
          <a:stretch/>
        </p:blipFill>
        <p:spPr bwMode="auto">
          <a:xfrm>
            <a:off x="3592163" y="205673"/>
            <a:ext cx="2070600" cy="99331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Diagramme 10"/>
          <p:cNvGraphicFramePr/>
          <p:nvPr>
            <p:extLst/>
          </p:nvPr>
        </p:nvGraphicFramePr>
        <p:xfrm>
          <a:off x="683568" y="2636912"/>
          <a:ext cx="7887791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2771800" y="6063679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4 axes de travail</a:t>
            </a:r>
            <a:endParaRPr lang="fr-FR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23722" y="1412776"/>
            <a:ext cx="500748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fr-F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 LOCAL </a:t>
            </a:r>
            <a:r>
              <a:rPr lang="fr-FR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Loire-Atlantique </a:t>
            </a:r>
            <a:endParaRPr lang="fr-F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27815" r="15688" b="10576"/>
          <a:stretch>
            <a:fillRect/>
          </a:stretch>
        </p:blipFill>
        <p:spPr bwMode="auto">
          <a:xfrm>
            <a:off x="4272596" y="2065147"/>
            <a:ext cx="709735" cy="37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05" y="2067957"/>
            <a:ext cx="1006981" cy="322786"/>
          </a:xfrm>
          <a:prstGeom prst="rect">
            <a:avLst/>
          </a:prstGeom>
        </p:spPr>
      </p:pic>
      <p:pic>
        <p:nvPicPr>
          <p:cNvPr id="9" name="Picture 2" descr="AMF 4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19" y="2128564"/>
            <a:ext cx="962288" cy="29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8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latin typeface="+mj-lt"/>
                <a:cs typeface="Verdana"/>
              </a:rPr>
              <a:t>L’Association des Maires est fédérative et pluraliste </a:t>
            </a:r>
            <a:endParaRPr lang="fr-FR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26399" y="2301856"/>
            <a:ext cx="69494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fr-FR" sz="20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  <a:sym typeface="Helvetica Neue" charset="0"/>
              </a:rPr>
              <a:t>► 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212 communes</a:t>
            </a:r>
          </a:p>
          <a:p>
            <a:endParaRPr lang="en-US" altLang="fr-FR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		</a:t>
            </a:r>
          </a:p>
          <a:p>
            <a:r>
              <a:rPr lang="en-US" altLang="fr-FR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	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		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  <a:sym typeface="Helvetica Neue" charset="0"/>
              </a:rPr>
              <a:t> </a:t>
            </a:r>
            <a:r>
              <a:rPr lang="en-US" altLang="fr-FR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  <a:sym typeface="Helvetica Neue" charset="0"/>
              </a:rPr>
              <a:t>► 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10 Communautés de communes</a:t>
            </a:r>
          </a:p>
          <a:p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					</a:t>
            </a:r>
          </a:p>
          <a:p>
            <a:endParaRPr lang="en-US" altLang="fr-FR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					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  <a:sym typeface="Helvetica Neue" charset="0"/>
              </a:rPr>
              <a:t> </a:t>
            </a:r>
            <a:r>
              <a:rPr lang="en-US" altLang="fr-FR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  <a:sym typeface="Helvetica Neue" charset="0"/>
              </a:rPr>
              <a:t>► 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3 </a:t>
            </a:r>
            <a:r>
              <a:rPr lang="fr-FR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Communautés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fr-FR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d’Agglomérations</a:t>
            </a:r>
            <a:r>
              <a:rPr lang="en-US" altLang="fr-FR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endParaRPr lang="en-US" altLang="fr-FR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24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26E00">
                  <a:shade val="30000"/>
                  <a:satMod val="115000"/>
                </a:srgbClr>
              </a:gs>
              <a:gs pos="50000">
                <a:srgbClr val="026E00">
                  <a:shade val="67500"/>
                  <a:satMod val="115000"/>
                </a:srgbClr>
              </a:gs>
              <a:gs pos="100000">
                <a:srgbClr val="026E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5" name="Secteurs 4"/>
          <p:cNvSpPr/>
          <p:nvPr/>
        </p:nvSpPr>
        <p:spPr>
          <a:xfrm>
            <a:off x="1391617" y="2220049"/>
            <a:ext cx="3260603" cy="3353973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orme libre 8"/>
          <p:cNvSpPr/>
          <p:nvPr/>
        </p:nvSpPr>
        <p:spPr>
          <a:xfrm>
            <a:off x="3081972" y="2234143"/>
            <a:ext cx="5328697" cy="3397807"/>
          </a:xfrm>
          <a:custGeom>
            <a:avLst/>
            <a:gdLst>
              <a:gd name="connsiteX0" fmla="*/ 0 w 5328697"/>
              <a:gd name="connsiteY0" fmla="*/ 0 h 3397807"/>
              <a:gd name="connsiteX1" fmla="*/ 5328697 w 5328697"/>
              <a:gd name="connsiteY1" fmla="*/ 0 h 3397807"/>
              <a:gd name="connsiteX2" fmla="*/ 5328697 w 5328697"/>
              <a:gd name="connsiteY2" fmla="*/ 3397807 h 3397807"/>
              <a:gd name="connsiteX3" fmla="*/ 0 w 5328697"/>
              <a:gd name="connsiteY3" fmla="*/ 3397807 h 3397807"/>
              <a:gd name="connsiteX4" fmla="*/ 0 w 5328697"/>
              <a:gd name="connsiteY4" fmla="*/ 0 h 339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8697" h="3397807">
                <a:moveTo>
                  <a:pt x="0" y="0"/>
                </a:moveTo>
                <a:lnTo>
                  <a:pt x="5328697" y="0"/>
                </a:lnTo>
                <a:lnTo>
                  <a:pt x="5328697" y="3397807"/>
                </a:lnTo>
                <a:lnTo>
                  <a:pt x="0" y="3397807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780" tIns="144780" rIns="2809129" bIns="1928629" numCol="1" spcCol="1270" anchor="ctr" anchorCtr="0">
            <a:noAutofit/>
          </a:bodyPr>
          <a:lstStyle/>
          <a:p>
            <a:pPr lvl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800" b="1" kern="1200" dirty="0" smtClean="0">
                <a:solidFill>
                  <a:srgbClr val="00B0F0"/>
                </a:solidFill>
              </a:rPr>
              <a:t>Membres fondateurs</a:t>
            </a:r>
            <a:endParaRPr lang="fr-FR" sz="3800" b="1" kern="1200" dirty="0">
              <a:solidFill>
                <a:srgbClr val="00B0F0"/>
              </a:solidFill>
            </a:endParaRPr>
          </a:p>
        </p:txBody>
      </p:sp>
      <p:pic>
        <p:nvPicPr>
          <p:cNvPr id="6" name="Imag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t="27815" r="15688" b="10576"/>
          <a:stretch>
            <a:fillRect/>
          </a:stretch>
        </p:blipFill>
        <p:spPr bwMode="auto">
          <a:xfrm>
            <a:off x="560909" y="3031920"/>
            <a:ext cx="1201094" cy="63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" y="3825028"/>
            <a:ext cx="1704131" cy="546256"/>
          </a:xfrm>
          <a:prstGeom prst="rect">
            <a:avLst/>
          </a:prstGeom>
        </p:spPr>
      </p:pic>
      <p:pic>
        <p:nvPicPr>
          <p:cNvPr id="8" name="Picture 2" descr="AMF 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49" y="2384868"/>
            <a:ext cx="1628496" cy="4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ZoneTexte 1032"/>
          <p:cNvSpPr txBox="1"/>
          <p:nvPr/>
        </p:nvSpPr>
        <p:spPr>
          <a:xfrm>
            <a:off x="539552" y="255165"/>
            <a:ext cx="900100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dirty="0">
              <a:solidFill>
                <a:schemeClr val="bg1"/>
              </a:solidFill>
            </a:endParaRPr>
          </a:p>
          <a:p>
            <a:pPr lvl="0"/>
            <a:r>
              <a:rPr lang="fr-FR" sz="3200" b="1" baseline="0" dirty="0" smtClean="0">
                <a:solidFill>
                  <a:schemeClr val="bg1"/>
                </a:solidFill>
              </a:rPr>
              <a:t>Un travail est en cours </a:t>
            </a:r>
            <a:br>
              <a:rPr lang="fr-FR" sz="3200" b="1" baseline="0" dirty="0" smtClean="0">
                <a:solidFill>
                  <a:schemeClr val="bg1"/>
                </a:solidFill>
              </a:rPr>
            </a:br>
            <a:r>
              <a:rPr lang="fr-FR" sz="3200" b="1" baseline="0" dirty="0" smtClean="0">
                <a:solidFill>
                  <a:schemeClr val="bg1"/>
                </a:solidFill>
              </a:rPr>
              <a:t>pour nouer des partenariats </a:t>
            </a:r>
            <a:endParaRPr lang="fr-FR" sz="3200" b="1" baseline="0" dirty="0">
              <a:solidFill>
                <a:schemeClr val="bg1"/>
              </a:solidFill>
            </a:endParaRPr>
          </a:p>
          <a:p>
            <a:pPr lvl="2"/>
            <a:endParaRPr lang="fr-FR" sz="3200" b="1" dirty="0" smtClean="0">
              <a:solidFill>
                <a:schemeClr val="bg1"/>
              </a:solidFill>
            </a:endParaRPr>
          </a:p>
          <a:p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10" name="Secteurs 9"/>
          <p:cNvSpPr/>
          <p:nvPr/>
        </p:nvSpPr>
        <p:spPr>
          <a:xfrm>
            <a:off x="2123728" y="3902603"/>
            <a:ext cx="1836823" cy="1758645"/>
          </a:xfrm>
          <a:prstGeom prst="pie">
            <a:avLst>
              <a:gd name="adj1" fmla="val 5400000"/>
              <a:gd name="adj2" fmla="val 16200000"/>
            </a:avLst>
          </a:prstGeom>
          <a:solidFill>
            <a:srgbClr val="FFC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3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orme libre 10"/>
          <p:cNvSpPr/>
          <p:nvPr/>
        </p:nvSpPr>
        <p:spPr>
          <a:xfrm>
            <a:off x="3079328" y="3965256"/>
            <a:ext cx="5333986" cy="1695991"/>
          </a:xfrm>
          <a:custGeom>
            <a:avLst/>
            <a:gdLst>
              <a:gd name="connsiteX0" fmla="*/ 0 w 5333986"/>
              <a:gd name="connsiteY0" fmla="*/ 0 h 1695991"/>
              <a:gd name="connsiteX1" fmla="*/ 5333986 w 5333986"/>
              <a:gd name="connsiteY1" fmla="*/ 0 h 1695991"/>
              <a:gd name="connsiteX2" fmla="*/ 5333986 w 5333986"/>
              <a:gd name="connsiteY2" fmla="*/ 1695991 h 1695991"/>
              <a:gd name="connsiteX3" fmla="*/ 0 w 5333986"/>
              <a:gd name="connsiteY3" fmla="*/ 1695991 h 1695991"/>
              <a:gd name="connsiteX4" fmla="*/ 0 w 5333986"/>
              <a:gd name="connsiteY4" fmla="*/ 0 h 169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3986" h="1695991">
                <a:moveTo>
                  <a:pt x="0" y="0"/>
                </a:moveTo>
                <a:lnTo>
                  <a:pt x="5333986" y="0"/>
                </a:lnTo>
                <a:lnTo>
                  <a:pt x="5333986" y="1695991"/>
                </a:lnTo>
                <a:lnTo>
                  <a:pt x="0" y="169599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1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780" tIns="144780" rIns="2811773" bIns="144780" numCol="1" spcCol="1270" anchor="ctr" anchorCtr="0">
            <a:noAutofit/>
          </a:bodyPr>
          <a:lstStyle/>
          <a:p>
            <a:pPr lvl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3800" b="1" kern="1200" dirty="0" smtClean="0">
                <a:solidFill>
                  <a:srgbClr val="FF9900"/>
                </a:solidFill>
              </a:rPr>
              <a:t>Partenaires associés </a:t>
            </a:r>
            <a:endParaRPr lang="fr-FR" sz="3800" b="1" kern="1200" dirty="0">
              <a:solidFill>
                <a:srgbClr val="FF9900"/>
              </a:solidFill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6012160" y="2132856"/>
            <a:ext cx="2489435" cy="1736522"/>
          </a:xfrm>
          <a:custGeom>
            <a:avLst/>
            <a:gdLst>
              <a:gd name="connsiteX0" fmla="*/ 0 w 2489435"/>
              <a:gd name="connsiteY0" fmla="*/ 0 h 1736522"/>
              <a:gd name="connsiteX1" fmla="*/ 2489435 w 2489435"/>
              <a:gd name="connsiteY1" fmla="*/ 0 h 1736522"/>
              <a:gd name="connsiteX2" fmla="*/ 2489435 w 2489435"/>
              <a:gd name="connsiteY2" fmla="*/ 1736522 h 1736522"/>
              <a:gd name="connsiteX3" fmla="*/ 0 w 2489435"/>
              <a:gd name="connsiteY3" fmla="*/ 1736522 h 1736522"/>
              <a:gd name="connsiteX4" fmla="*/ 0 w 2489435"/>
              <a:gd name="connsiteY4" fmla="*/ 0 h 173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9435" h="1736522">
                <a:moveTo>
                  <a:pt x="0" y="0"/>
                </a:moveTo>
                <a:lnTo>
                  <a:pt x="2489435" y="0"/>
                </a:lnTo>
                <a:lnTo>
                  <a:pt x="2489435" y="1736522"/>
                </a:lnTo>
                <a:lnTo>
                  <a:pt x="0" y="173652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marL="0" lvl="1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2000" i="1" kern="1200" dirty="0" smtClean="0"/>
              <a:t>Des savoir-faire, </a:t>
            </a:r>
            <a:br>
              <a:rPr lang="fr-FR" sz="2000" i="1" kern="1200" dirty="0" smtClean="0"/>
            </a:br>
            <a:r>
              <a:rPr lang="fr-FR" sz="2000" i="1" kern="1200" dirty="0" smtClean="0"/>
              <a:t>des moyens financiers </a:t>
            </a:r>
            <a:br>
              <a:rPr lang="fr-FR" sz="2000" i="1" kern="1200" dirty="0" smtClean="0"/>
            </a:br>
            <a:r>
              <a:rPr lang="fr-FR" sz="2000" i="1" kern="1200" dirty="0" smtClean="0"/>
              <a:t>et humains </a:t>
            </a:r>
            <a:br>
              <a:rPr lang="fr-FR" sz="2000" i="1" kern="1200" dirty="0" smtClean="0"/>
            </a:br>
            <a:r>
              <a:rPr lang="fr-FR" sz="2000" i="1" kern="1200" dirty="0" smtClean="0"/>
              <a:t>mis en commun</a:t>
            </a:r>
            <a:endParaRPr lang="fr-FR" sz="2000" kern="1200" dirty="0"/>
          </a:p>
        </p:txBody>
      </p:sp>
      <p:sp>
        <p:nvSpPr>
          <p:cNvPr id="13" name="Forme libre 12"/>
          <p:cNvSpPr/>
          <p:nvPr/>
        </p:nvSpPr>
        <p:spPr>
          <a:xfrm>
            <a:off x="6023015" y="4005053"/>
            <a:ext cx="2434201" cy="1736522"/>
          </a:xfrm>
          <a:custGeom>
            <a:avLst/>
            <a:gdLst>
              <a:gd name="connsiteX0" fmla="*/ 0 w 2434201"/>
              <a:gd name="connsiteY0" fmla="*/ 0 h 1736522"/>
              <a:gd name="connsiteX1" fmla="*/ 2434201 w 2434201"/>
              <a:gd name="connsiteY1" fmla="*/ 0 h 1736522"/>
              <a:gd name="connsiteX2" fmla="*/ 2434201 w 2434201"/>
              <a:gd name="connsiteY2" fmla="*/ 1736522 h 1736522"/>
              <a:gd name="connsiteX3" fmla="*/ 0 w 2434201"/>
              <a:gd name="connsiteY3" fmla="*/ 1736522 h 1736522"/>
              <a:gd name="connsiteX4" fmla="*/ 0 w 2434201"/>
              <a:gd name="connsiteY4" fmla="*/ 0 h 173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4201" h="1736522">
                <a:moveTo>
                  <a:pt x="0" y="0"/>
                </a:moveTo>
                <a:lnTo>
                  <a:pt x="2434201" y="0"/>
                </a:lnTo>
                <a:lnTo>
                  <a:pt x="2434201" y="1736522"/>
                </a:lnTo>
                <a:lnTo>
                  <a:pt x="0" y="173652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1">
            <a:scrgbClr r="0" g="0" b="0"/>
          </a:lnRef>
          <a:fillRef idx="1">
            <a:scrgbClr r="0" g="0" b="0"/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defTabSz="800100">
              <a:lnSpc>
                <a:spcPct val="90000"/>
              </a:lnSpc>
              <a:spcAft>
                <a:spcPct val="15000"/>
              </a:spcAft>
            </a:pPr>
            <a:r>
              <a:rPr lang="fr-FR" i="1" kern="1200" dirty="0" smtClean="0"/>
              <a:t>Des partenariats </a:t>
            </a:r>
            <a:br>
              <a:rPr lang="fr-FR" i="1" kern="1200" dirty="0" smtClean="0"/>
            </a:br>
            <a:r>
              <a:rPr lang="fr-FR" i="1" kern="1200" dirty="0" smtClean="0"/>
              <a:t>à construire avec </a:t>
            </a:r>
            <a:br>
              <a:rPr lang="fr-FR" i="1" kern="1200" dirty="0" smtClean="0"/>
            </a:br>
            <a:r>
              <a:rPr lang="fr-FR" i="1" kern="1200" dirty="0" smtClean="0"/>
              <a:t>des partenaires</a:t>
            </a:r>
            <a:br>
              <a:rPr lang="fr-FR" i="1" kern="1200" dirty="0" smtClean="0"/>
            </a:br>
            <a:r>
              <a:rPr lang="fr-FR" i="1" kern="1200" dirty="0" smtClean="0"/>
              <a:t>pour leurs savoir-faire </a:t>
            </a:r>
            <a:br>
              <a:rPr lang="fr-FR" i="1" kern="1200" dirty="0" smtClean="0"/>
            </a:br>
            <a:r>
              <a:rPr lang="fr-FR" i="1" kern="1200" dirty="0" smtClean="0"/>
              <a:t>et la richesse de leur réseau</a:t>
            </a:r>
            <a:endParaRPr lang="fr-FR" kern="1200" dirty="0"/>
          </a:p>
        </p:txBody>
      </p:sp>
    </p:spTree>
    <p:extLst>
      <p:ext uri="{BB962C8B-B14F-4D97-AF65-F5344CB8AC3E}">
        <p14:creationId xmlns:p14="http://schemas.microsoft.com/office/powerpoint/2010/main" val="94248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7504" y="30223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26E00">
                  <a:shade val="30000"/>
                  <a:satMod val="115000"/>
                </a:srgbClr>
              </a:gs>
              <a:gs pos="50000">
                <a:srgbClr val="026E00">
                  <a:shade val="67500"/>
                  <a:satMod val="115000"/>
                </a:srgbClr>
              </a:gs>
              <a:gs pos="100000">
                <a:srgbClr val="026E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marL="457200" indent="-457200" algn="ctr">
              <a:buFontTx/>
              <a:buChar char="-"/>
            </a:pPr>
            <a:endParaRPr lang="fr-FR" sz="3200" dirty="0" smtClean="0"/>
          </a:p>
          <a:p>
            <a:pPr marL="457200" indent="-457200" algn="ctr">
              <a:buFontTx/>
              <a:buChar char="-"/>
            </a:pPr>
            <a:r>
              <a:rPr lang="fr-FR" sz="3200" dirty="0" smtClean="0"/>
              <a:t>En terme de développement du territoire:  Impact économique du manger local</a:t>
            </a:r>
          </a:p>
          <a:p>
            <a:pPr marL="457200" indent="-457200" algn="ctr">
              <a:buFontTx/>
              <a:buChar char="-"/>
            </a:pPr>
            <a:endParaRPr lang="fr-FR" sz="3200" dirty="0" smtClean="0"/>
          </a:p>
          <a:p>
            <a:pPr marL="457200" indent="-457200" algn="ctr">
              <a:buFontTx/>
              <a:buChar char="-"/>
            </a:pPr>
            <a:r>
              <a:rPr lang="fr-FR" sz="3200" dirty="0" smtClean="0"/>
              <a:t>Rôle pédagogique auprès des parents et des enfants (habitudes alimentaires, consommation de produits locaux)</a:t>
            </a:r>
          </a:p>
          <a:p>
            <a:pPr algn="ctr"/>
            <a:endParaRPr lang="fr-FR" sz="3200" dirty="0" smtClean="0"/>
          </a:p>
          <a:p>
            <a:pPr marL="457200" indent="-457200" algn="ctr">
              <a:buFontTx/>
              <a:buChar char="-"/>
            </a:pPr>
            <a:r>
              <a:rPr lang="fr-FR" sz="3200" dirty="0" smtClean="0"/>
              <a:t>Valorisation de la filière agricole</a:t>
            </a:r>
          </a:p>
          <a:p>
            <a:pPr marL="457200" indent="-457200" algn="ctr">
              <a:buFontTx/>
              <a:buChar char="-"/>
            </a:pPr>
            <a:endParaRPr lang="fr-FR" sz="4000" dirty="0"/>
          </a:p>
        </p:txBody>
      </p:sp>
      <p:sp>
        <p:nvSpPr>
          <p:cNvPr id="2" name="ZoneTexte 1"/>
          <p:cNvSpPr txBox="1"/>
          <p:nvPr/>
        </p:nvSpPr>
        <p:spPr>
          <a:xfrm>
            <a:off x="1421477" y="357585"/>
            <a:ext cx="6035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b="1" dirty="0">
                <a:solidFill>
                  <a:schemeClr val="bg1"/>
                </a:solidFill>
              </a:rPr>
              <a:t>Le rôle majeur des élus </a:t>
            </a:r>
            <a:br>
              <a:rPr lang="fr-FR" sz="3200" b="1" dirty="0">
                <a:solidFill>
                  <a:schemeClr val="bg1"/>
                </a:solidFill>
              </a:rPr>
            </a:br>
            <a:r>
              <a:rPr lang="fr-FR" sz="3200" b="1" dirty="0">
                <a:solidFill>
                  <a:schemeClr val="bg1"/>
                </a:solidFill>
              </a:rPr>
              <a:t>dans la démarche</a:t>
            </a:r>
          </a:p>
        </p:txBody>
      </p:sp>
    </p:spTree>
    <p:extLst>
      <p:ext uri="{BB962C8B-B14F-4D97-AF65-F5344CB8AC3E}">
        <p14:creationId xmlns:p14="http://schemas.microsoft.com/office/powerpoint/2010/main" val="14267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6512" y="0"/>
            <a:ext cx="9180512" cy="2996952"/>
          </a:xfrm>
          <a:prstGeom prst="rect">
            <a:avLst/>
          </a:prstGeom>
          <a:solidFill>
            <a:srgbClr val="026E00"/>
          </a:solidFill>
          <a:ln>
            <a:solidFill>
              <a:srgbClr val="026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90315" y="4389685"/>
            <a:ext cx="36536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3200" b="1" dirty="0" smtClean="0">
                <a:solidFill>
                  <a:srgbClr val="8EC632"/>
                </a:solidFill>
              </a:rPr>
              <a:t>Une date à retenir :</a:t>
            </a:r>
          </a:p>
          <a:p>
            <a:pPr algn="r"/>
            <a:r>
              <a:rPr lang="fr-FR" sz="3200" b="1" dirty="0" smtClean="0">
                <a:solidFill>
                  <a:srgbClr val="0091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Mercredi 11 octobre</a:t>
            </a:r>
            <a:endParaRPr lang="fr-FR" sz="3200" b="1" dirty="0">
              <a:solidFill>
                <a:srgbClr val="0091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t="19350" r="12972" b="17395"/>
          <a:stretch/>
        </p:blipFill>
        <p:spPr>
          <a:xfrm>
            <a:off x="2840712" y="385487"/>
            <a:ext cx="3924944" cy="381015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33298" y="4636293"/>
            <a:ext cx="4283801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baseline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Les 1</a:t>
            </a:r>
            <a:r>
              <a:rPr lang="fr-FR" sz="2800" b="1" baseline="3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res</a:t>
            </a:r>
            <a:r>
              <a:rPr lang="fr-FR" sz="2800" b="1" baseline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rencontres </a:t>
            </a:r>
            <a:br>
              <a:rPr lang="fr-FR" sz="2800" b="1" baseline="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fr-FR" sz="2800" b="1" baseline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du Réseau LOCAL 44</a:t>
            </a:r>
            <a:endParaRPr lang="fr-FR" sz="2800" b="1" baseline="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17004" y="5733256"/>
            <a:ext cx="9161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baseline="0" dirty="0"/>
              <a:t>d</a:t>
            </a:r>
            <a:r>
              <a:rPr lang="fr-FR" sz="2000" b="1" i="1" baseline="0" dirty="0" smtClean="0"/>
              <a:t>es échanges, de l’information, des rencontres</a:t>
            </a:r>
          </a:p>
          <a:p>
            <a:pPr algn="ctr"/>
            <a:r>
              <a:rPr lang="fr-FR" i="1" baseline="0" dirty="0" smtClean="0"/>
              <a:t>Une journée à l’intention des collectivités, des établissements de restauration, </a:t>
            </a:r>
            <a:br>
              <a:rPr lang="fr-FR" i="1" baseline="0" dirty="0" smtClean="0"/>
            </a:br>
            <a:r>
              <a:rPr lang="fr-FR" i="1" baseline="0" dirty="0" smtClean="0"/>
              <a:t>des producteurs …</a:t>
            </a:r>
            <a:endParaRPr lang="fr-FR" i="1" baseline="0" dirty="0"/>
          </a:p>
        </p:txBody>
      </p:sp>
    </p:spTree>
    <p:extLst>
      <p:ext uri="{BB962C8B-B14F-4D97-AF65-F5344CB8AC3E}">
        <p14:creationId xmlns:p14="http://schemas.microsoft.com/office/powerpoint/2010/main" val="3076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"/>
            <a:ext cx="6907876" cy="6858000"/>
          </a:xfrm>
        </p:spPr>
      </p:pic>
    </p:spTree>
    <p:extLst>
      <p:ext uri="{BB962C8B-B14F-4D97-AF65-F5344CB8AC3E}">
        <p14:creationId xmlns:p14="http://schemas.microsoft.com/office/powerpoint/2010/main" val="3958561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AutoShape 14" descr="Affichage de logo ADM44+comcom.jpg en cours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089" name="AutoShape 17" descr="Affichage de 53MAYENNE_V2-AMF.png en cours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091" name="AutoShape 19" descr="Affichage de 53MAYENNE_V2-AMF.png en cours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5575" y="3131420"/>
            <a:ext cx="8721352" cy="1200329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>
                <a:rot lat="0" lon="0" rev="300000"/>
              </a:camera>
              <a:lightRig rig="threePt" dir="t"/>
            </a:scene3d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5400" b="1" spc="50" baseline="30000" dirty="0" smtClean="0">
                <a:ln w="11430"/>
                <a:solidFill>
                  <a:srgbClr val="056798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MV Boli" pitchFamily="2" charset="0"/>
                <a:cs typeface="MV Boli" pitchFamily="2" charset="0"/>
              </a:rPr>
              <a:t>Des applications mutualisées </a:t>
            </a:r>
            <a:r>
              <a:rPr lang="fr-FR" sz="5400" b="1" spc="50" baseline="30000" dirty="0">
                <a:ln w="11430"/>
                <a:solidFill>
                  <a:srgbClr val="056798"/>
                </a:solidFill>
                <a:effectLst>
                  <a:outerShdw sx="1000" sy="1000" algn="tl" rotWithShape="0">
                    <a:srgbClr val="000000"/>
                  </a:outerShdw>
                </a:effectLst>
                <a:latin typeface="MV Boli" pitchFamily="2" charset="0"/>
                <a:cs typeface="MV Boli" pitchFamily="2" charset="0"/>
              </a:rPr>
              <a:t>au service des collectivités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294519" y="305102"/>
            <a:ext cx="8582408" cy="1176069"/>
            <a:chOff x="294518" y="305102"/>
            <a:chExt cx="8569181" cy="1176069"/>
          </a:xfrm>
        </p:grpSpPr>
        <p:sp>
          <p:nvSpPr>
            <p:cNvPr id="30" name="Rectangle 29"/>
            <p:cNvSpPr/>
            <p:nvPr/>
          </p:nvSpPr>
          <p:spPr>
            <a:xfrm>
              <a:off x="1534436" y="534969"/>
              <a:ext cx="732926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3600" b="1" dirty="0" smtClean="0">
                  <a:solidFill>
                    <a:srgbClr val="DD021C"/>
                  </a:solidFill>
                  <a:cs typeface="Arial" panose="020B0604020202020204" pitchFamily="34" charset="0"/>
                </a:rPr>
                <a:t>Internet</a:t>
              </a:r>
              <a:r>
                <a:rPr lang="fr-FR" sz="3600" dirty="0" smtClean="0">
                  <a:solidFill>
                    <a:srgbClr val="DD021C"/>
                  </a:solidFill>
                  <a:cs typeface="Arial" panose="020B0604020202020204" pitchFamily="34" charset="0"/>
                </a:rPr>
                <a:t> &amp; </a:t>
              </a:r>
              <a:r>
                <a:rPr lang="fr-FR" sz="4000" b="1" dirty="0" smtClean="0">
                  <a:solidFill>
                    <a:srgbClr val="DD021C"/>
                  </a:solidFill>
                  <a:cs typeface="Arial" panose="020B0604020202020204" pitchFamily="34" charset="0"/>
                </a:rPr>
                <a:t>Commande</a:t>
              </a:r>
              <a:r>
                <a:rPr lang="fr-FR" sz="3600" b="1" dirty="0" smtClean="0">
                  <a:solidFill>
                    <a:srgbClr val="DD021C"/>
                  </a:solidFill>
                  <a:cs typeface="Arial" panose="020B0604020202020204" pitchFamily="34" charset="0"/>
                </a:rPr>
                <a:t> publique </a:t>
              </a:r>
              <a:endParaRPr lang="fr-FR" sz="3600" b="1" dirty="0">
                <a:solidFill>
                  <a:srgbClr val="DD021C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18" y="305102"/>
              <a:ext cx="1239918" cy="1176069"/>
            </a:xfrm>
            <a:prstGeom prst="rect">
              <a:avLst/>
            </a:prstGeom>
          </p:spPr>
        </p:pic>
      </p:grpSp>
      <p:grpSp>
        <p:nvGrpSpPr>
          <p:cNvPr id="32" name="Groupe 31"/>
          <p:cNvGrpSpPr/>
          <p:nvPr/>
        </p:nvGrpSpPr>
        <p:grpSpPr>
          <a:xfrm>
            <a:off x="232352" y="5330659"/>
            <a:ext cx="9144427" cy="1450636"/>
            <a:chOff x="232352" y="5330659"/>
            <a:chExt cx="9144427" cy="1450636"/>
          </a:xfrm>
        </p:grpSpPr>
        <p:pic>
          <p:nvPicPr>
            <p:cNvPr id="33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2352" y="5646419"/>
              <a:ext cx="2254759" cy="692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82798" y="5627766"/>
              <a:ext cx="2167770" cy="729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57697" y="5566504"/>
              <a:ext cx="1982944" cy="85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08304" y="5330659"/>
              <a:ext cx="2068475" cy="13238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294518" y="6381185"/>
              <a:ext cx="85797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  <a:cs typeface="Arial" panose="020B0604020202020204" pitchFamily="34" charset="0"/>
                </a:rPr>
                <a:t>www.icp.asso.fr</a:t>
              </a:r>
              <a:endParaRPr lang="fr-FR" sz="2000" dirty="0">
                <a:solidFill>
                  <a:srgbClr val="80808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8688" y="6410490"/>
              <a:ext cx="360040" cy="3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20726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7746" y="2005583"/>
            <a:ext cx="85691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800" dirty="0" smtClean="0">
                <a:solidFill>
                  <a:srgbClr val="808080"/>
                </a:solidFill>
              </a:rPr>
              <a:t>ICP a été créée en 2005 à l’initiative des associations des  maires de Maine-et-Loire et de la Mayenne, puis étendue à la Loire Atlantique et à la Sarthe.</a:t>
            </a: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sz="2800" dirty="0" smtClean="0">
              <a:solidFill>
                <a:srgbClr val="808080"/>
              </a:solidFill>
            </a:endParaRPr>
          </a:p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800" dirty="0" smtClean="0">
                <a:solidFill>
                  <a:srgbClr val="808080"/>
                </a:solidFill>
              </a:rPr>
              <a:t>Son conseil d’administration est composé équitablement d’élus de ces départements.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294519" y="305102"/>
            <a:ext cx="8582408" cy="1176069"/>
            <a:chOff x="294518" y="305102"/>
            <a:chExt cx="8569181" cy="1176069"/>
          </a:xfrm>
        </p:grpSpPr>
        <p:sp>
          <p:nvSpPr>
            <p:cNvPr id="26" name="Rectangle 25"/>
            <p:cNvSpPr/>
            <p:nvPr/>
          </p:nvSpPr>
          <p:spPr>
            <a:xfrm>
              <a:off x="1534436" y="534969"/>
              <a:ext cx="73292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3600" b="1" dirty="0" smtClean="0">
                  <a:solidFill>
                    <a:srgbClr val="DD021C"/>
                  </a:solidFill>
                  <a:cs typeface="Arial" panose="020B0604020202020204" pitchFamily="34" charset="0"/>
                </a:rPr>
                <a:t>L’association</a:t>
              </a:r>
              <a:endParaRPr lang="fr-FR" sz="3600" b="1" dirty="0">
                <a:solidFill>
                  <a:srgbClr val="DD021C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18" y="305102"/>
              <a:ext cx="1239918" cy="1176069"/>
            </a:xfrm>
            <a:prstGeom prst="rect">
              <a:avLst/>
            </a:prstGeom>
          </p:spPr>
        </p:pic>
      </p:grpSp>
      <p:grpSp>
        <p:nvGrpSpPr>
          <p:cNvPr id="35" name="Groupe 34"/>
          <p:cNvGrpSpPr/>
          <p:nvPr/>
        </p:nvGrpSpPr>
        <p:grpSpPr>
          <a:xfrm>
            <a:off x="232352" y="5330659"/>
            <a:ext cx="9144427" cy="1450636"/>
            <a:chOff x="232352" y="5330659"/>
            <a:chExt cx="9144427" cy="1450636"/>
          </a:xfrm>
        </p:grpSpPr>
        <p:pic>
          <p:nvPicPr>
            <p:cNvPr id="36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2352" y="5646419"/>
              <a:ext cx="2254759" cy="692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2798" y="5627766"/>
              <a:ext cx="2167770" cy="729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57697" y="5566504"/>
              <a:ext cx="1982944" cy="85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08304" y="5330659"/>
              <a:ext cx="2068475" cy="13238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40" name="Rectangle 39"/>
            <p:cNvSpPr/>
            <p:nvPr/>
          </p:nvSpPr>
          <p:spPr>
            <a:xfrm>
              <a:off x="294518" y="6381185"/>
              <a:ext cx="85797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  <a:cs typeface="Arial" panose="020B0604020202020204" pitchFamily="34" charset="0"/>
                </a:rPr>
                <a:t>www.icp.asso.fr</a:t>
              </a:r>
              <a:endParaRPr lang="fr-FR" sz="2000" dirty="0">
                <a:solidFill>
                  <a:srgbClr val="80808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8688" y="6410490"/>
              <a:ext cx="360040" cy="3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543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7745" y="2268029"/>
            <a:ext cx="856918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800" dirty="0" smtClean="0">
                <a:solidFill>
                  <a:srgbClr val="808080"/>
                </a:solidFill>
              </a:rPr>
              <a:t>ICP a pour objectif de permettre aux communes et EPCI, quelle que soit leur taille, d'accéder à des services de nature informatique, liés à l’utilisation des technologies de l’information et de la communication.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294519" y="305102"/>
            <a:ext cx="8582408" cy="1176069"/>
            <a:chOff x="294518" y="305102"/>
            <a:chExt cx="8569181" cy="1176069"/>
          </a:xfrm>
        </p:grpSpPr>
        <p:sp>
          <p:nvSpPr>
            <p:cNvPr id="19" name="Rectangle 18"/>
            <p:cNvSpPr/>
            <p:nvPr/>
          </p:nvSpPr>
          <p:spPr>
            <a:xfrm>
              <a:off x="1534436" y="534969"/>
              <a:ext cx="73292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3600" b="1" dirty="0" smtClean="0">
                  <a:solidFill>
                    <a:srgbClr val="DD021C"/>
                  </a:solidFill>
                  <a:cs typeface="Arial" panose="020B0604020202020204" pitchFamily="34" charset="0"/>
                </a:rPr>
                <a:t>Nos</a:t>
              </a:r>
              <a:r>
                <a:rPr lang="fr-FR" sz="3600" b="1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 </a:t>
              </a:r>
              <a:r>
                <a:rPr lang="fr-FR" sz="3600" b="1" dirty="0" smtClean="0">
                  <a:solidFill>
                    <a:srgbClr val="DD021C"/>
                  </a:solidFill>
                  <a:cs typeface="Arial" panose="020B0604020202020204" pitchFamily="34" charset="0"/>
                </a:rPr>
                <a:t>objectifs</a:t>
              </a:r>
              <a:endParaRPr lang="fr-FR" sz="3600" b="1" dirty="0">
                <a:solidFill>
                  <a:srgbClr val="DD021C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18" y="305102"/>
              <a:ext cx="1239918" cy="1176069"/>
            </a:xfrm>
            <a:prstGeom prst="rect">
              <a:avLst/>
            </a:prstGeom>
          </p:spPr>
        </p:pic>
      </p:grpSp>
      <p:grpSp>
        <p:nvGrpSpPr>
          <p:cNvPr id="28" name="Groupe 27"/>
          <p:cNvGrpSpPr/>
          <p:nvPr/>
        </p:nvGrpSpPr>
        <p:grpSpPr>
          <a:xfrm>
            <a:off x="232352" y="5330659"/>
            <a:ext cx="9144427" cy="1450636"/>
            <a:chOff x="232352" y="5330659"/>
            <a:chExt cx="9144427" cy="1450636"/>
          </a:xfrm>
        </p:grpSpPr>
        <p:pic>
          <p:nvPicPr>
            <p:cNvPr id="29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2352" y="5646419"/>
              <a:ext cx="2254759" cy="692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2798" y="5627766"/>
              <a:ext cx="2167770" cy="729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57697" y="5566504"/>
              <a:ext cx="1982944" cy="85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308304" y="5330659"/>
              <a:ext cx="2068475" cy="13238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3" name="Rectangle 32"/>
            <p:cNvSpPr/>
            <p:nvPr/>
          </p:nvSpPr>
          <p:spPr>
            <a:xfrm>
              <a:off x="294518" y="6381185"/>
              <a:ext cx="85797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  <a:cs typeface="Arial" panose="020B0604020202020204" pitchFamily="34" charset="0"/>
                </a:rPr>
                <a:t>www.icp.asso.fr</a:t>
              </a:r>
              <a:endParaRPr lang="fr-FR" sz="2000" dirty="0">
                <a:solidFill>
                  <a:srgbClr val="80808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8688" y="6410490"/>
              <a:ext cx="360040" cy="341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2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294519" y="305102"/>
            <a:ext cx="8582408" cy="1223749"/>
            <a:chOff x="294518" y="305102"/>
            <a:chExt cx="8569181" cy="1223749"/>
          </a:xfrm>
        </p:grpSpPr>
        <p:sp>
          <p:nvSpPr>
            <p:cNvPr id="2" name="Rectangle 1"/>
            <p:cNvSpPr/>
            <p:nvPr/>
          </p:nvSpPr>
          <p:spPr>
            <a:xfrm>
              <a:off x="1534436" y="328522"/>
              <a:ext cx="732926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3600" b="1" dirty="0">
                  <a:solidFill>
                    <a:srgbClr val="DD021C"/>
                  </a:solidFill>
                </a:rPr>
                <a:t>Les services proposés dans chaque département</a:t>
              </a: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18" y="305102"/>
              <a:ext cx="1239918" cy="1176069"/>
            </a:xfrm>
            <a:prstGeom prst="rect">
              <a:avLst/>
            </a:prstGeom>
          </p:spPr>
        </p:pic>
      </p:grpSp>
      <p:grpSp>
        <p:nvGrpSpPr>
          <p:cNvPr id="24" name="Groupe 23"/>
          <p:cNvGrpSpPr/>
          <p:nvPr/>
        </p:nvGrpSpPr>
        <p:grpSpPr>
          <a:xfrm>
            <a:off x="360000" y="2520000"/>
            <a:ext cx="8424000" cy="3240000"/>
            <a:chOff x="294518" y="2109405"/>
            <a:chExt cx="8582410" cy="3196319"/>
          </a:xfrm>
        </p:grpSpPr>
        <p:sp>
          <p:nvSpPr>
            <p:cNvPr id="15" name="ZoneTexte 14"/>
            <p:cNvSpPr txBox="1"/>
            <p:nvPr/>
          </p:nvSpPr>
          <p:spPr>
            <a:xfrm>
              <a:off x="294518" y="2744943"/>
              <a:ext cx="420547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</a:rPr>
                <a:t>Une plateforme de dématérialisation des marchés publiques.</a:t>
              </a:r>
              <a:endParaRPr lang="fr-FR" sz="2400" dirty="0" smtClean="0">
                <a:solidFill>
                  <a:srgbClr val="80808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630170" y="2749906"/>
              <a:ext cx="4246757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</a:rPr>
                <a:t>La gestion dématérialisée des services périscolaires.</a:t>
              </a:r>
            </a:p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sz="2400" dirty="0">
                <a:solidFill>
                  <a:srgbClr val="80808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7746" y="4568006"/>
              <a:ext cx="4192247" cy="70788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</a:rPr>
                <a:t>Une solution mutualisée </a:t>
              </a:r>
              <a:r>
                <a:rPr lang="fr-FR" sz="2000" dirty="0">
                  <a:solidFill>
                    <a:srgbClr val="808080"/>
                  </a:solidFill>
                </a:rPr>
                <a:t>pour la création du site internet communal.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7747" y="2109405"/>
              <a:ext cx="4192246" cy="523220"/>
            </a:xfrm>
            <a:prstGeom prst="rect">
              <a:avLst/>
            </a:prstGeom>
            <a:solidFill>
              <a:srgbClr val="71A230"/>
            </a:solidFill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800" b="1" dirty="0">
                  <a:solidFill>
                    <a:srgbClr val="FFFFFF"/>
                  </a:solidFill>
                </a:rPr>
                <a:t>Marchés publics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7746" y="3934591"/>
              <a:ext cx="4192247" cy="52322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800" b="1" dirty="0">
                  <a:solidFill>
                    <a:srgbClr val="FFFFFF"/>
                  </a:solidFill>
                </a:rPr>
                <a:t>Sites Internet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30055" y="2109876"/>
              <a:ext cx="4246872" cy="523220"/>
            </a:xfrm>
            <a:prstGeom prst="rect">
              <a:avLst/>
            </a:prstGeom>
            <a:solidFill>
              <a:srgbClr val="E0CE35"/>
            </a:solidFill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800" b="1" dirty="0">
                  <a:solidFill>
                    <a:srgbClr val="FFFFFF"/>
                  </a:solidFill>
                </a:rPr>
                <a:t>GALGEC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645438" y="4599719"/>
              <a:ext cx="4231490" cy="70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</a:rPr>
                <a:t>La création en ligne de vos supports </a:t>
              </a:r>
              <a:r>
                <a:rPr lang="fr-FR" sz="2000" dirty="0">
                  <a:solidFill>
                    <a:srgbClr val="808080"/>
                  </a:solidFill>
                </a:rPr>
                <a:t>de </a:t>
              </a:r>
              <a:r>
                <a:rPr lang="fr-FR" sz="2000" dirty="0" smtClean="0">
                  <a:solidFill>
                    <a:srgbClr val="808080"/>
                  </a:solidFill>
                </a:rPr>
                <a:t>communication.</a:t>
              </a:r>
              <a:endParaRPr lang="fr-FR" sz="2000" dirty="0">
                <a:solidFill>
                  <a:srgbClr val="80808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45437" y="3933252"/>
              <a:ext cx="4231490" cy="523220"/>
            </a:xfrm>
            <a:prstGeom prst="rect">
              <a:avLst/>
            </a:prstGeom>
            <a:solidFill>
              <a:srgbClr val="056798"/>
            </a:solidFill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800" b="1" dirty="0">
                  <a:solidFill>
                    <a:srgbClr val="FFFFFF"/>
                  </a:solidFill>
                </a:rPr>
                <a:t>Com’ Publique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94518" y="6381185"/>
            <a:ext cx="8579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dirty="0" smtClean="0">
                <a:solidFill>
                  <a:srgbClr val="808080"/>
                </a:solidFill>
                <a:cs typeface="Arial" panose="020B0604020202020204" pitchFamily="34" charset="0"/>
              </a:rPr>
              <a:t>www.icp.asso.fr</a:t>
            </a:r>
            <a:endParaRPr lang="fr-FR" sz="2000" dirty="0">
              <a:solidFill>
                <a:srgbClr val="80808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079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360000" y="2520000"/>
            <a:ext cx="8424000" cy="3240000"/>
            <a:chOff x="294518" y="2109405"/>
            <a:chExt cx="8582410" cy="2890424"/>
          </a:xfrm>
        </p:grpSpPr>
        <p:sp>
          <p:nvSpPr>
            <p:cNvPr id="20" name="ZoneTexte 19"/>
            <p:cNvSpPr txBox="1"/>
            <p:nvPr/>
          </p:nvSpPr>
          <p:spPr>
            <a:xfrm>
              <a:off x="294518" y="2744943"/>
              <a:ext cx="4205475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</a:rPr>
                <a:t>360 </a:t>
              </a:r>
              <a:r>
                <a:rPr lang="fr-FR" sz="2000" dirty="0">
                  <a:solidFill>
                    <a:srgbClr val="808080"/>
                  </a:solidFill>
                </a:rPr>
                <a:t>collectivités adhérentes</a:t>
              </a:r>
            </a:p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</a:rPr>
                <a:t>12000 </a:t>
              </a:r>
              <a:r>
                <a:rPr lang="fr-FR" sz="2000" dirty="0">
                  <a:solidFill>
                    <a:srgbClr val="808080"/>
                  </a:solidFill>
                </a:rPr>
                <a:t>consultations </a:t>
              </a:r>
              <a:r>
                <a:rPr lang="fr-FR" sz="2000" dirty="0" smtClean="0">
                  <a:solidFill>
                    <a:srgbClr val="808080"/>
                  </a:solidFill>
                </a:rPr>
                <a:t>par </a:t>
              </a:r>
              <a:r>
                <a:rPr lang="fr-FR" sz="2000" dirty="0">
                  <a:solidFill>
                    <a:srgbClr val="808080"/>
                  </a:solidFill>
                </a:rPr>
                <a:t>mois</a:t>
              </a:r>
            </a:p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</a:rPr>
                <a:t>1800 </a:t>
              </a:r>
              <a:r>
                <a:rPr lang="fr-FR" sz="2000" dirty="0">
                  <a:solidFill>
                    <a:srgbClr val="808080"/>
                  </a:solidFill>
                </a:rPr>
                <a:t>entreprises abonnées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630170" y="2749906"/>
              <a:ext cx="4246757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</a:rPr>
                <a:t>20 </a:t>
              </a:r>
              <a:r>
                <a:rPr lang="fr-FR" sz="2000" dirty="0">
                  <a:solidFill>
                    <a:srgbClr val="808080"/>
                  </a:solidFill>
                </a:rPr>
                <a:t>collectivités adhérentes</a:t>
              </a:r>
            </a:p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sz="2400" dirty="0">
                <a:solidFill>
                  <a:srgbClr val="FFFFFF">
                    <a:lumMod val="50000"/>
                  </a:srgb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7746" y="4568006"/>
              <a:ext cx="4192247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>
                  <a:solidFill>
                    <a:srgbClr val="808080"/>
                  </a:solidFill>
                </a:rPr>
                <a:t>190 collectivités adhérentes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7747" y="2109405"/>
              <a:ext cx="4192246" cy="523220"/>
            </a:xfrm>
            <a:prstGeom prst="rect">
              <a:avLst/>
            </a:prstGeom>
            <a:solidFill>
              <a:srgbClr val="71A230"/>
            </a:solidFill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800" b="1" dirty="0">
                  <a:solidFill>
                    <a:srgbClr val="FFFFFF"/>
                  </a:solidFill>
                </a:rPr>
                <a:t>Marchés publics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7746" y="3934591"/>
              <a:ext cx="4192247" cy="523220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800" b="1" dirty="0">
                  <a:solidFill>
                    <a:srgbClr val="FFFFFF"/>
                  </a:solidFill>
                </a:rPr>
                <a:t>Sites Internet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30055" y="2109876"/>
              <a:ext cx="4246872" cy="523220"/>
            </a:xfrm>
            <a:prstGeom prst="rect">
              <a:avLst/>
            </a:prstGeom>
            <a:solidFill>
              <a:srgbClr val="E0CE35"/>
            </a:solidFill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800" b="1" dirty="0">
                  <a:solidFill>
                    <a:srgbClr val="FFFFFF"/>
                  </a:solidFill>
                </a:rPr>
                <a:t>GALGEC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45438" y="4599719"/>
              <a:ext cx="42314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000" dirty="0" smtClean="0">
                  <a:solidFill>
                    <a:srgbClr val="808080"/>
                  </a:solidFill>
                </a:rPr>
                <a:t>30 </a:t>
              </a:r>
              <a:r>
                <a:rPr lang="fr-FR" sz="2000" dirty="0">
                  <a:solidFill>
                    <a:srgbClr val="808080"/>
                  </a:solidFill>
                </a:rPr>
                <a:t>collectivités </a:t>
              </a:r>
              <a:r>
                <a:rPr lang="fr-FR" sz="2000" dirty="0" smtClean="0">
                  <a:solidFill>
                    <a:srgbClr val="808080"/>
                  </a:solidFill>
                </a:rPr>
                <a:t>inscrites</a:t>
              </a:r>
              <a:endParaRPr lang="fr-FR" sz="2000" dirty="0">
                <a:solidFill>
                  <a:srgbClr val="80808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45437" y="3933252"/>
              <a:ext cx="4231490" cy="523220"/>
            </a:xfrm>
            <a:prstGeom prst="rect">
              <a:avLst/>
            </a:prstGeom>
            <a:solidFill>
              <a:srgbClr val="056798"/>
            </a:solidFill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2800" b="1" dirty="0">
                  <a:solidFill>
                    <a:srgbClr val="FFFFFF"/>
                  </a:solidFill>
                </a:rPr>
                <a:t>Com’ Publique</a:t>
              </a: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294519" y="305102"/>
            <a:ext cx="8582408" cy="1176069"/>
            <a:chOff x="294518" y="305102"/>
            <a:chExt cx="8569181" cy="1176069"/>
          </a:xfrm>
        </p:grpSpPr>
        <p:sp>
          <p:nvSpPr>
            <p:cNvPr id="29" name="Rectangle 28"/>
            <p:cNvSpPr/>
            <p:nvPr/>
          </p:nvSpPr>
          <p:spPr>
            <a:xfrm>
              <a:off x="1534436" y="534969"/>
              <a:ext cx="73292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3600" b="1" dirty="0">
                  <a:solidFill>
                    <a:srgbClr val="DD021C"/>
                  </a:solidFill>
                </a:rPr>
                <a:t>ICP dans les Pays de Loire</a:t>
              </a:r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18" y="305102"/>
              <a:ext cx="1239918" cy="1176069"/>
            </a:xfrm>
            <a:prstGeom prst="rect">
              <a:avLst/>
            </a:prstGeom>
          </p:spPr>
        </p:pic>
      </p:grpSp>
      <p:sp>
        <p:nvSpPr>
          <p:cNvPr id="51" name="Rectangle 50"/>
          <p:cNvSpPr/>
          <p:nvPr/>
        </p:nvSpPr>
        <p:spPr>
          <a:xfrm>
            <a:off x="294518" y="6381185"/>
            <a:ext cx="8579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dirty="0" smtClean="0">
                <a:solidFill>
                  <a:srgbClr val="808080"/>
                </a:solidFill>
                <a:cs typeface="Arial" panose="020B0604020202020204" pitchFamily="34" charset="0"/>
              </a:rPr>
              <a:t>www.icp.asso.fr</a:t>
            </a:r>
            <a:endParaRPr lang="fr-FR" sz="2000" dirty="0">
              <a:solidFill>
                <a:srgbClr val="80808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12711" y="3327514"/>
            <a:ext cx="4086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1600" dirty="0" smtClean="0">
                <a:solidFill>
                  <a:srgbClr val="808080"/>
                </a:solidFill>
              </a:rPr>
              <a:t>Publication simplifiée des marchés de moins de 90000€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350" y="1712248"/>
            <a:ext cx="4439608" cy="416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4812712" y="2026254"/>
            <a:ext cx="4061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1600" dirty="0" smtClean="0">
                <a:solidFill>
                  <a:srgbClr val="808080"/>
                </a:solidFill>
              </a:rPr>
              <a:t>Publication de tout type de marchés et gestion dématérialisée des offres des entreprises.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294519" y="305102"/>
            <a:ext cx="8582408" cy="1208456"/>
            <a:chOff x="294518" y="305102"/>
            <a:chExt cx="8569181" cy="1208456"/>
          </a:xfrm>
        </p:grpSpPr>
        <p:sp>
          <p:nvSpPr>
            <p:cNvPr id="10" name="Rectangle 9"/>
            <p:cNvSpPr/>
            <p:nvPr/>
          </p:nvSpPr>
          <p:spPr>
            <a:xfrm>
              <a:off x="1534436" y="313229"/>
              <a:ext cx="732926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3600" b="1" dirty="0">
                  <a:solidFill>
                    <a:srgbClr val="DD021C"/>
                  </a:solidFill>
                  <a:cs typeface="MV Boli" pitchFamily="2" charset="0"/>
                </a:rPr>
                <a:t>Les plateformes de marchés en Loire-Atlantique</a:t>
              </a:r>
            </a:p>
          </p:txBody>
        </p: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18" y="305102"/>
              <a:ext cx="1239918" cy="117606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788024" y="4580089"/>
            <a:ext cx="40862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1600" dirty="0" smtClean="0">
                <a:solidFill>
                  <a:srgbClr val="808080"/>
                </a:solidFill>
              </a:rPr>
              <a:t>- 60 </a:t>
            </a:r>
            <a:r>
              <a:rPr lang="fr-FR" sz="1600" dirty="0">
                <a:solidFill>
                  <a:srgbClr val="808080"/>
                </a:solidFill>
              </a:rPr>
              <a:t>collectivités </a:t>
            </a:r>
            <a:r>
              <a:rPr lang="fr-FR" sz="1600" dirty="0" smtClean="0">
                <a:solidFill>
                  <a:srgbClr val="808080"/>
                </a:solidFill>
              </a:rPr>
              <a:t>ont utilisées le service</a:t>
            </a:r>
            <a:endParaRPr lang="fr-FR" sz="1600" dirty="0">
              <a:solidFill>
                <a:srgbClr val="80808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fr-FR" sz="1600" dirty="0">
                <a:solidFill>
                  <a:srgbClr val="808080"/>
                </a:solidFill>
              </a:rPr>
              <a:t> </a:t>
            </a:r>
            <a:r>
              <a:rPr lang="fr-FR" sz="1600" dirty="0" smtClean="0">
                <a:solidFill>
                  <a:srgbClr val="808080"/>
                </a:solidFill>
              </a:rPr>
              <a:t>600 </a:t>
            </a:r>
            <a:r>
              <a:rPr lang="fr-FR" sz="1600" dirty="0">
                <a:solidFill>
                  <a:srgbClr val="808080"/>
                </a:solidFill>
              </a:rPr>
              <a:t>entreprises abonnées </a:t>
            </a:r>
            <a:endParaRPr lang="fr-FR" sz="1600" dirty="0" smtClean="0">
              <a:solidFill>
                <a:srgbClr val="80808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</a:pPr>
            <a:r>
              <a:rPr lang="fr-FR" sz="1600" dirty="0">
                <a:solidFill>
                  <a:srgbClr val="808080"/>
                </a:solidFill>
              </a:rPr>
              <a:t> </a:t>
            </a:r>
            <a:r>
              <a:rPr lang="fr-FR" sz="1600" dirty="0" smtClean="0">
                <a:solidFill>
                  <a:srgbClr val="808080"/>
                </a:solidFill>
              </a:rPr>
              <a:t>400 </a:t>
            </a:r>
            <a:r>
              <a:rPr lang="fr-FR" sz="1600" dirty="0">
                <a:solidFill>
                  <a:srgbClr val="808080"/>
                </a:solidFill>
              </a:rPr>
              <a:t>annonces publiées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735959" y="1706982"/>
            <a:ext cx="4163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b="1" dirty="0" smtClean="0">
                <a:solidFill>
                  <a:srgbClr val="6FA02E"/>
                </a:solidFill>
                <a:cs typeface="MV Boli" pitchFamily="2" charset="0"/>
              </a:rPr>
              <a:t>loireatlantiquemarchespublics.fr</a:t>
            </a:r>
            <a:endParaRPr lang="fr-FR" sz="2000" b="1" dirty="0">
              <a:solidFill>
                <a:srgbClr val="6FA02E"/>
              </a:solidFill>
              <a:cs typeface="MV Boli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35958" y="2931530"/>
            <a:ext cx="4138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b="1" dirty="0" smtClean="0">
                <a:solidFill>
                  <a:srgbClr val="6FA02E"/>
                </a:solidFill>
                <a:cs typeface="MV Boli" pitchFamily="2" charset="0"/>
              </a:rPr>
              <a:t>achatspublics44.org</a:t>
            </a:r>
            <a:endParaRPr lang="fr-FR" sz="2000" b="1" dirty="0">
              <a:solidFill>
                <a:srgbClr val="6FA02E"/>
              </a:solidFill>
              <a:cs typeface="MV Boli" pitchFamily="2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812711" y="4056869"/>
            <a:ext cx="408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400" dirty="0" smtClean="0">
                <a:solidFill>
                  <a:srgbClr val="808080"/>
                </a:solidFill>
                <a:cs typeface="MV Boli" pitchFamily="2" charset="0"/>
              </a:rPr>
              <a:t>Depuis 2011</a:t>
            </a:r>
            <a:endParaRPr lang="fr-FR" sz="2400" dirty="0">
              <a:solidFill>
                <a:srgbClr val="808080"/>
              </a:solidFill>
              <a:cs typeface="MV Boli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4518" y="6381185"/>
            <a:ext cx="8579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dirty="0" smtClean="0">
                <a:solidFill>
                  <a:srgbClr val="808080"/>
                </a:solidFill>
                <a:cs typeface="Arial" panose="020B0604020202020204" pitchFamily="34" charset="0"/>
              </a:rPr>
              <a:t>www.icp.asso.fr</a:t>
            </a:r>
            <a:endParaRPr lang="fr-FR" sz="2000" dirty="0">
              <a:solidFill>
                <a:srgbClr val="80808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5657" y="1743762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Conseils d’administration et Accueil de personnalités extérieures 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5657" y="1804606"/>
            <a:ext cx="7629790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10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réunions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du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Conseil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d’Administration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: </a:t>
            </a:r>
          </a:p>
          <a:p>
            <a:pPr algn="just"/>
            <a:endParaRPr lang="en-US" altLang="fr-FR" sz="1700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Le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Pacte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pour la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ruralité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lancé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par la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Région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Pays de la Loire</a:t>
            </a:r>
          </a:p>
          <a:p>
            <a:pPr algn="just"/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La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présence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postale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territoriale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: Monsieur JOURON,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délégué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régional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de la Poste </a:t>
            </a:r>
          </a:p>
          <a:p>
            <a:pPr algn="just"/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La carte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nationale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d’identité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: Monsieur AUBRY, Secrétaire Général de la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Préfecture</a:t>
            </a:r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Le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conseil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stratégique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du SDIS : Colonel FERLAY,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directeur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du SDIS 44 et Monsieur NICOLAS, Vice-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Président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du SDIS 44</a:t>
            </a:r>
          </a:p>
          <a:p>
            <a:pPr algn="just"/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Le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réseau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Manger local : Madame HUPÉ, Vice-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Présidente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de la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Chambre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d’Agriculture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et Madame BELZIC, responsible communication</a:t>
            </a:r>
          </a:p>
          <a:p>
            <a:pPr algn="just"/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Le plan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régional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d’accès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à la santé : Madame DEROCHE,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Conseillère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régionale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en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charge de la santé et Monsieur BERRUT,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directeur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du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gérontopôle</a:t>
            </a:r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dirty="0">
              <a:solidFill>
                <a:schemeClr val="accent1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dirty="0" smtClean="0">
              <a:solidFill>
                <a:schemeClr val="accent1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dirty="0" smtClean="0">
              <a:solidFill>
                <a:schemeClr val="accent1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920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294519" y="305102"/>
            <a:ext cx="8582408" cy="1176069"/>
            <a:chOff x="294518" y="305102"/>
            <a:chExt cx="8569181" cy="1176069"/>
          </a:xfrm>
        </p:grpSpPr>
        <p:sp>
          <p:nvSpPr>
            <p:cNvPr id="7" name="Rectangle 6"/>
            <p:cNvSpPr/>
            <p:nvPr/>
          </p:nvSpPr>
          <p:spPr>
            <a:xfrm>
              <a:off x="1534436" y="534969"/>
              <a:ext cx="73292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3600" b="1" dirty="0" smtClean="0">
                  <a:solidFill>
                    <a:srgbClr val="DD021C"/>
                  </a:solidFill>
                  <a:cs typeface="MV Boli" pitchFamily="2" charset="0"/>
                </a:rPr>
                <a:t>Les sites internet mairie44.fr</a:t>
              </a:r>
              <a:endParaRPr lang="fr-FR" sz="3600" b="1" dirty="0">
                <a:solidFill>
                  <a:srgbClr val="DD021C"/>
                </a:solidFill>
                <a:cs typeface="MV Boli" pitchFamily="2" charset="0"/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18" y="305102"/>
              <a:ext cx="1239918" cy="117606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294519" y="6309320"/>
            <a:ext cx="858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dirty="0" smtClean="0">
                <a:solidFill>
                  <a:srgbClr val="808080"/>
                </a:solidFill>
                <a:cs typeface="Arial" panose="020B0604020202020204" pitchFamily="34" charset="0"/>
              </a:rPr>
              <a:t>www.icp.asso.fr</a:t>
            </a:r>
            <a:endParaRPr lang="fr-FR" sz="2000" dirty="0">
              <a:solidFill>
                <a:srgbClr val="808080"/>
              </a:solidFill>
              <a:cs typeface="Arial" panose="020B06040202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9" y="1655271"/>
            <a:ext cx="3845433" cy="47146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39951" y="1655271"/>
            <a:ext cx="473697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400" b="1" dirty="0" smtClean="0">
                <a:solidFill>
                  <a:srgbClr val="DD021C"/>
                </a:solidFill>
              </a:rPr>
              <a:t>Mise </a:t>
            </a:r>
            <a:r>
              <a:rPr lang="fr-FR" sz="2400" b="1" dirty="0">
                <a:solidFill>
                  <a:srgbClr val="DD021C"/>
                </a:solidFill>
              </a:rPr>
              <a:t>en place </a:t>
            </a:r>
            <a:r>
              <a:rPr lang="fr-FR" sz="2400" b="1" dirty="0" smtClean="0">
                <a:solidFill>
                  <a:srgbClr val="DD021C"/>
                </a:solidFill>
              </a:rPr>
              <a:t>en 2015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dirty="0" smtClean="0">
                <a:solidFill>
                  <a:srgbClr val="808080"/>
                </a:solidFill>
              </a:rPr>
              <a:t>En </a:t>
            </a:r>
            <a:r>
              <a:rPr lang="fr-FR" sz="2000" dirty="0">
                <a:solidFill>
                  <a:srgbClr val="808080"/>
                </a:solidFill>
              </a:rPr>
              <a:t>collaboration avec le service communication de la ville du </a:t>
            </a:r>
            <a:r>
              <a:rPr lang="fr-FR" sz="2000" dirty="0" smtClean="0">
                <a:solidFill>
                  <a:srgbClr val="808080"/>
                </a:solidFill>
              </a:rPr>
              <a:t>Pellerin, </a:t>
            </a:r>
            <a:r>
              <a:rPr lang="fr-FR" sz="2000" dirty="0">
                <a:solidFill>
                  <a:srgbClr val="808080"/>
                </a:solidFill>
              </a:rPr>
              <a:t>l’outils </a:t>
            </a:r>
            <a:r>
              <a:rPr lang="fr-FR" sz="2000" dirty="0" smtClean="0">
                <a:solidFill>
                  <a:srgbClr val="808080"/>
                </a:solidFill>
              </a:rPr>
              <a:t>a été adapté aux besoins de la commune.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dirty="0" smtClean="0">
              <a:solidFill>
                <a:srgbClr val="80808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dirty="0" smtClean="0">
                <a:solidFill>
                  <a:srgbClr val="808080"/>
                </a:solidFill>
              </a:rPr>
              <a:t>Depuis les communes de Saint Michel- Chef-Chef et Saint </a:t>
            </a:r>
            <a:r>
              <a:rPr lang="fr-FR" sz="2000" dirty="0" err="1" smtClean="0">
                <a:solidFill>
                  <a:srgbClr val="808080"/>
                </a:solidFill>
              </a:rPr>
              <a:t>Lyphard</a:t>
            </a:r>
            <a:r>
              <a:rPr lang="fr-FR" sz="2000" dirty="0" smtClean="0">
                <a:solidFill>
                  <a:srgbClr val="808080"/>
                </a:solidFill>
              </a:rPr>
              <a:t> utilisent le service.</a:t>
            </a:r>
            <a:endParaRPr lang="fr-FR" sz="20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9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94519" y="305102"/>
            <a:ext cx="8582408" cy="1176069"/>
            <a:chOff x="294518" y="305102"/>
            <a:chExt cx="8569181" cy="1176069"/>
          </a:xfrm>
        </p:grpSpPr>
        <p:sp>
          <p:nvSpPr>
            <p:cNvPr id="6" name="Rectangle 5"/>
            <p:cNvSpPr/>
            <p:nvPr/>
          </p:nvSpPr>
          <p:spPr>
            <a:xfrm>
              <a:off x="1534436" y="534969"/>
              <a:ext cx="73292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fr-FR" sz="3600" b="1" dirty="0" smtClean="0">
                  <a:solidFill>
                    <a:srgbClr val="DD021C"/>
                  </a:solidFill>
                  <a:cs typeface="MV Boli" pitchFamily="2" charset="0"/>
                </a:rPr>
                <a:t>Com’ Publique</a:t>
              </a:r>
              <a:endParaRPr lang="fr-FR" sz="3600" b="1" dirty="0">
                <a:solidFill>
                  <a:srgbClr val="DD021C"/>
                </a:solidFill>
                <a:cs typeface="MV Boli" pitchFamily="2" charset="0"/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18" y="305102"/>
              <a:ext cx="1239918" cy="117606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94519" y="6309320"/>
            <a:ext cx="858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dirty="0" smtClean="0">
                <a:solidFill>
                  <a:srgbClr val="808080"/>
                </a:solidFill>
                <a:cs typeface="Arial" panose="020B0604020202020204" pitchFamily="34" charset="0"/>
              </a:rPr>
              <a:t>www.icp.asso.fr</a:t>
            </a:r>
            <a:endParaRPr lang="fr-FR" sz="2000" dirty="0">
              <a:solidFill>
                <a:srgbClr val="808080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519" y="1655271"/>
            <a:ext cx="858240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400" b="1" dirty="0" smtClean="0">
                <a:solidFill>
                  <a:srgbClr val="056798"/>
                </a:solidFill>
              </a:rPr>
              <a:t>Nouveauté 2017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dirty="0" smtClean="0">
                <a:solidFill>
                  <a:srgbClr val="808080"/>
                </a:solidFill>
              </a:rPr>
              <a:t>En partenariat avec l’agence de communication i10 Groupe, cet outil simplifie l’élaboration de tous vos supports de communication.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sz="2000" dirty="0">
              <a:solidFill>
                <a:srgbClr val="808080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fr-FR" sz="2000" dirty="0" smtClean="0">
                <a:solidFill>
                  <a:srgbClr val="808080"/>
                </a:solidFill>
              </a:rPr>
              <a:t>A tester gratuitement </a:t>
            </a:r>
            <a:r>
              <a:rPr lang="fr-FR" sz="2000" dirty="0">
                <a:solidFill>
                  <a:srgbClr val="808080"/>
                </a:solidFill>
              </a:rPr>
              <a:t>sur </a:t>
            </a:r>
            <a:r>
              <a:rPr lang="fr-FR" sz="2000" dirty="0" smtClean="0">
                <a:solidFill>
                  <a:srgbClr val="000000"/>
                </a:solidFill>
              </a:rPr>
              <a:t>www.compublique.fr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22013"/>
            <a:ext cx="4744835" cy="12037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645024"/>
            <a:ext cx="2204864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62" y="1045666"/>
            <a:ext cx="4771875" cy="47666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462" y="1198066"/>
            <a:ext cx="4771875" cy="476666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62" y="1350466"/>
            <a:ext cx="4771875" cy="47666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262" y="1502866"/>
            <a:ext cx="4771875" cy="476666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662" y="1655266"/>
            <a:ext cx="4771875" cy="47666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074" y="-21628"/>
            <a:ext cx="9718147" cy="690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457171" y="231714"/>
            <a:ext cx="8228763" cy="1228285"/>
          </a:xfrm>
        </p:spPr>
        <p:txBody>
          <a:bodyPr>
            <a:spAutoFit/>
          </a:bodyPr>
          <a:lstStyle/>
          <a:p>
            <a:pPr lvl="0"/>
            <a:r>
              <a:rPr lang="fr-FR">
                <a:latin typeface="Times New Roman" pitchFamily="18"/>
              </a:rPr>
              <a:t>Le Maire au cœur de</a:t>
            </a:r>
            <a:br>
              <a:rPr lang="fr-FR">
                <a:latin typeface="Times New Roman" pitchFamily="18"/>
              </a:rPr>
            </a:br>
            <a:r>
              <a:rPr lang="fr-FR">
                <a:latin typeface="Times New Roman" pitchFamily="18"/>
              </a:rPr>
              <a:t>la prévention de la délinquance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457498" y="1800963"/>
            <a:ext cx="8228763" cy="3977067"/>
          </a:xfrm>
        </p:spPr>
        <p:txBody>
          <a:bodyPr/>
          <a:lstStyle/>
          <a:p>
            <a:pPr lvl="0" algn="l"/>
            <a:r>
              <a:rPr lang="fr-FR" sz="2358">
                <a:latin typeface="Times New Roman" pitchFamily="18"/>
              </a:rPr>
              <a:t>La politique de prévention de la délinquance a connu d’importantes évolutions depuis la loi du 5 mars 2007.</a:t>
            </a:r>
          </a:p>
          <a:p>
            <a:pPr lvl="0" algn="just"/>
            <a:r>
              <a:rPr lang="fr-FR" sz="2358">
                <a:latin typeface="Times New Roman" pitchFamily="18"/>
              </a:rPr>
              <a:t>La stratégie nationale de prévention de la délinquance fixe les principales orientations qui la gouvernent :</a:t>
            </a:r>
          </a:p>
          <a:p>
            <a:pPr lvl="0" algn="l"/>
            <a:r>
              <a:rPr lang="fr-FR" b="1">
                <a:latin typeface="Times New Roman" pitchFamily="18"/>
              </a:rPr>
              <a:t>     - la prévention de la délinquance chez les jeunes particulièrement exposés ;</a:t>
            </a:r>
          </a:p>
          <a:p>
            <a:pPr lvl="0" algn="l"/>
            <a:r>
              <a:rPr lang="fr-FR" b="1">
                <a:latin typeface="Times New Roman" pitchFamily="18"/>
              </a:rPr>
              <a:t>     -  la prévention des violences faites aux femmes, des violences intrafamiliales, l’aide aux victimes ;</a:t>
            </a:r>
          </a:p>
          <a:p>
            <a:pPr lvl="0" algn="l"/>
            <a:r>
              <a:rPr lang="fr-FR" b="1">
                <a:latin typeface="Times New Roman" pitchFamily="18"/>
              </a:rPr>
              <a:t>     - l’amélioration de la tranquillité publique.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t="10988" b="22884"/>
          <a:stretch>
            <a:fillRect/>
          </a:stretch>
        </p:blipFill>
        <p:spPr>
          <a:xfrm>
            <a:off x="142377" y="5943919"/>
            <a:ext cx="837277" cy="7833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1025698" y="1433267"/>
            <a:ext cx="7138082" cy="339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algn="ctr" hangingPunct="0">
              <a:spcBef>
                <a:spcPts val="1285"/>
              </a:spcBef>
            </a:pPr>
            <a:r>
              <a:rPr lang="fr-FR" sz="1451" i="1"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Droid Sans Fallback" pitchFamily="2"/>
                <a:cs typeface="FreeSans" pitchFamily="2"/>
              </a:rPr>
              <a:t>(articles L.131-1, et L. L132-1 et suivants du code de la sécurité intérieure)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09650" y="6433419"/>
            <a:ext cx="3324133" cy="34981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Région de gendarmerie des Pays de la Loire</a:t>
            </a:r>
          </a:p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Groupement de gendarmerie départementale de la Loire-Atlantique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784228" y="6498728"/>
            <a:ext cx="223028" cy="21612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5599225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t="10988" b="22884"/>
          <a:stretch>
            <a:fillRect/>
          </a:stretch>
        </p:blipFill>
        <p:spPr>
          <a:xfrm>
            <a:off x="142377" y="5944245"/>
            <a:ext cx="837277" cy="7833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5311" y="980014"/>
            <a:ext cx="8751572" cy="52045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endParaRPr lang="fr-FR" sz="2540" b="1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34"/>
              <a:ea typeface="Times-Roman" pitchFamily="18"/>
              <a:cs typeface="Arial Unicode MS" pitchFamily="2"/>
            </a:endParaRPr>
          </a:p>
          <a:p>
            <a:pPr lvl="0" algn="ctr" rtl="0" hangingPunct="0">
              <a:buNone/>
              <a:tabLst/>
            </a:pPr>
            <a:endParaRPr lang="fr-FR" sz="2540" b="1"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34"/>
              <a:ea typeface="Times-Roman" pitchFamily="18"/>
              <a:cs typeface="Arial Unicode MS" pitchFamily="2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87692" y="1698427"/>
            <a:ext cx="8627156" cy="4832957"/>
            <a:chOff x="317160" y="1872000"/>
            <a:chExt cx="9510840" cy="5328000"/>
          </a:xfrm>
        </p:grpSpPr>
        <p:sp>
          <p:nvSpPr>
            <p:cNvPr id="5" name="Forme libre 4"/>
            <p:cNvSpPr/>
            <p:nvPr/>
          </p:nvSpPr>
          <p:spPr>
            <a:xfrm>
              <a:off x="5556240" y="3096000"/>
              <a:ext cx="1384920" cy="14288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4375 f13 1"/>
                <a:gd name="f20" fmla="*/ f14 1 f2"/>
                <a:gd name="f21" fmla="*/ 278988 f12 1"/>
                <a:gd name="f22" fmla="*/ 1003714 f12 1"/>
                <a:gd name="f23" fmla="*/ 1282700 f12 1"/>
                <a:gd name="f24" fmla="*/ 1428750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FFF00"/>
            </a:solidFill>
            <a:ln w="12600" cap="rnd">
              <a:solidFill>
                <a:srgbClr val="999999"/>
              </a:solidFill>
              <a:prstDash val="solid"/>
              <a:miter/>
            </a:ln>
            <a:effectLst>
              <a:outerShdw dist="101823" dir="2700000" algn="tl">
                <a:srgbClr val="808080"/>
              </a:outerShdw>
            </a:effectLst>
          </p:spPr>
          <p:txBody>
            <a:bodyPr vert="horz" wrap="square" lIns="76413" tIns="87842" rIns="76413" bIns="87842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1111"/>
                </a:spcAft>
              </a:pPr>
              <a:r>
                <a:rPr lang="fr-FR" sz="1996" b="1">
                  <a:solidFill>
                    <a:srgbClr val="000000"/>
                  </a:solidFill>
                  <a:latin typeface="Arial" pitchFamily="18"/>
                  <a:ea typeface="Arial" pitchFamily="2"/>
                  <a:cs typeface="Arial" pitchFamily="2"/>
                </a:rPr>
                <a:t>Maires</a:t>
              </a:r>
            </a:p>
          </p:txBody>
        </p:sp>
        <p:sp>
          <p:nvSpPr>
            <p:cNvPr id="6" name="Forme libre 5"/>
            <p:cNvSpPr/>
            <p:nvPr/>
          </p:nvSpPr>
          <p:spPr>
            <a:xfrm>
              <a:off x="6345360" y="1884600"/>
              <a:ext cx="1387799" cy="1427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1"/>
                <a:gd name="f8" fmla="val 311054"/>
                <a:gd name="f9" fmla="val 160286"/>
                <a:gd name="f10" fmla="val 480855"/>
                <a:gd name="f11" fmla="val 641140"/>
                <a:gd name="f12" fmla="+- 0 0 0"/>
                <a:gd name="f13" fmla="*/ f3 1 622108"/>
                <a:gd name="f14" fmla="*/ f4 1 641141"/>
                <a:gd name="f15" fmla="*/ f12 f0 1"/>
                <a:gd name="f16" fmla="*/ 0 f13 1"/>
                <a:gd name="f17" fmla="*/ 622108 f13 1"/>
                <a:gd name="f18" fmla="*/ 641141 f14 1"/>
                <a:gd name="f19" fmla="*/ 0 f14 1"/>
                <a:gd name="f20" fmla="*/ 713583 f14 1"/>
                <a:gd name="f21" fmla="*/ f15 1 f2"/>
                <a:gd name="f22" fmla="*/ 346869 f13 1"/>
                <a:gd name="f23" fmla="*/ 1040606 f13 1"/>
                <a:gd name="f24" fmla="*/ 1387475 f13 1"/>
                <a:gd name="f25" fmla="*/ 1427163 f14 1"/>
                <a:gd name="f26" fmla="+- f21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6" y="f20"/>
                </a:cxn>
                <a:cxn ang="f26">
                  <a:pos x="f22" y="f19"/>
                </a:cxn>
                <a:cxn ang="f26">
                  <a:pos x="f23" y="f19"/>
                </a:cxn>
                <a:cxn ang="f26">
                  <a:pos x="f24" y="f20"/>
                </a:cxn>
                <a:cxn ang="f26">
                  <a:pos x="f23" y="f25"/>
                </a:cxn>
                <a:cxn ang="f26">
                  <a:pos x="f22" y="f25"/>
                </a:cxn>
                <a:cxn ang="f26">
                  <a:pos x="f16" y="f20"/>
                </a:cxn>
              </a:cxnLst>
              <a:rect l="f16" t="f19" r="f17" b="f18"/>
              <a:pathLst>
                <a:path w="622108" h="641141">
                  <a:moveTo>
                    <a:pt x="f8" y="f7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11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C62324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6986" tIns="142376" rIns="96986" bIns="142376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633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Procureur</a:t>
              </a:r>
            </a:p>
          </p:txBody>
        </p:sp>
        <p:sp>
          <p:nvSpPr>
            <p:cNvPr id="7" name="Forme libre 6"/>
            <p:cNvSpPr/>
            <p:nvPr/>
          </p:nvSpPr>
          <p:spPr>
            <a:xfrm>
              <a:off x="1861920" y="1884960"/>
              <a:ext cx="134496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1 f13 1"/>
                <a:gd name="f20" fmla="*/ f14 1 f2"/>
                <a:gd name="f21" fmla="*/ 243769 f12 1"/>
                <a:gd name="f22" fmla="*/ 877007 f12 1"/>
                <a:gd name="f23" fmla="*/ 1120775 f12 1"/>
                <a:gd name="f24" fmla="*/ 1427162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14967C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6413" tIns="87842" rIns="76413" bIns="87842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Députés</a:t>
              </a: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2693160" y="3168000"/>
              <a:ext cx="125496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2 f13 1"/>
                <a:gd name="f20" fmla="*/ f14 1 f2"/>
                <a:gd name="f21" fmla="*/ 258271 f12 1"/>
                <a:gd name="f22" fmla="*/ 929181 f12 1"/>
                <a:gd name="f23" fmla="*/ 1187450 f12 1"/>
                <a:gd name="f24" fmla="*/ 1427163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6A9E1F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6413" tIns="87842" rIns="76413" bIns="87842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ONF</a:t>
              </a: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4781160" y="1872000"/>
              <a:ext cx="135216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2 f13 1"/>
                <a:gd name="f20" fmla="*/ f14 1 f2"/>
                <a:gd name="f21" fmla="*/ 262760 f12 1"/>
                <a:gd name="f22" fmla="*/ 945329 f12 1"/>
                <a:gd name="f23" fmla="*/ 1208087 f12 1"/>
                <a:gd name="f24" fmla="*/ 1427163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87D37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31927" tIns="143356" rIns="131927" bIns="143356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Préfète</a:t>
              </a:r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3341159" y="1872000"/>
              <a:ext cx="132300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2 f13 1"/>
                <a:gd name="f20" fmla="*/ f14 1 f2"/>
                <a:gd name="f21" fmla="*/ 248603 f12 1"/>
                <a:gd name="f22" fmla="*/ 894398 f12 1"/>
                <a:gd name="f23" fmla="*/ 1143000 f12 1"/>
                <a:gd name="f24" fmla="*/ 1427163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A50E82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6413" tIns="87842" rIns="76413" bIns="87842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Conseil</a:t>
              </a:r>
            </a:p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270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départemental</a:t>
              </a: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4084920" y="3096000"/>
              <a:ext cx="127548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1"/>
                <a:gd name="f8" fmla="val 311054"/>
                <a:gd name="f9" fmla="val 160286"/>
                <a:gd name="f10" fmla="val 480855"/>
                <a:gd name="f11" fmla="val 641140"/>
                <a:gd name="f12" fmla="+- 0 0 0"/>
                <a:gd name="f13" fmla="*/ f3 1 622108"/>
                <a:gd name="f14" fmla="*/ f4 1 641141"/>
                <a:gd name="f15" fmla="*/ f12 f0 1"/>
                <a:gd name="f16" fmla="*/ 0 f13 1"/>
                <a:gd name="f17" fmla="*/ 622108 f13 1"/>
                <a:gd name="f18" fmla="*/ 641141 f14 1"/>
                <a:gd name="f19" fmla="*/ 0 f14 1"/>
                <a:gd name="f20" fmla="*/ 713582 f14 1"/>
                <a:gd name="f21" fmla="*/ f15 1 f2"/>
                <a:gd name="f22" fmla="*/ 320278 f13 1"/>
                <a:gd name="f23" fmla="*/ 960834 f13 1"/>
                <a:gd name="f24" fmla="*/ 1281112 f13 1"/>
                <a:gd name="f25" fmla="*/ 1427162 f14 1"/>
                <a:gd name="f26" fmla="+- f21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6" y="f20"/>
                </a:cxn>
                <a:cxn ang="f26">
                  <a:pos x="f22" y="f19"/>
                </a:cxn>
                <a:cxn ang="f26">
                  <a:pos x="f23" y="f19"/>
                </a:cxn>
                <a:cxn ang="f26">
                  <a:pos x="f24" y="f20"/>
                </a:cxn>
                <a:cxn ang="f26">
                  <a:pos x="f23" y="f25"/>
                </a:cxn>
                <a:cxn ang="f26">
                  <a:pos x="f22" y="f25"/>
                </a:cxn>
                <a:cxn ang="f26">
                  <a:pos x="f16" y="f20"/>
                </a:cxn>
              </a:cxnLst>
              <a:rect l="f16" t="f19" r="f17" b="f18"/>
              <a:pathLst>
                <a:path w="622108" h="641141">
                  <a:moveTo>
                    <a:pt x="f8" y="f7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11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14967C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8008" tIns="125069" rIns="128008" bIns="125069" anchor="ctr" anchorCtr="0" compatLnSpc="0">
              <a:noAutofit/>
            </a:bodyPr>
            <a:lstStyle/>
            <a:p>
              <a:pPr hangingPunct="0"/>
              <a:endParaRPr lang="fr-FR" sz="1633"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7229160" y="3096000"/>
              <a:ext cx="1198440" cy="1427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2 f13 1"/>
                <a:gd name="f20" fmla="*/ f14 1 f2"/>
                <a:gd name="f21" fmla="*/ 261724 f12 1"/>
                <a:gd name="f22" fmla="*/ 941603 f12 1"/>
                <a:gd name="f23" fmla="*/ 1203325 f12 1"/>
                <a:gd name="f24" fmla="*/ 1427163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6A9E1F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6413" tIns="143356" rIns="76413" bIns="143356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Sénateurs</a:t>
              </a: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4880520" y="4404600"/>
              <a:ext cx="1290600" cy="1427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1 f13 1"/>
                <a:gd name="f20" fmla="*/ f14 1 f2"/>
                <a:gd name="f21" fmla="*/ 253092 f12 1"/>
                <a:gd name="f22" fmla="*/ 910548 f12 1"/>
                <a:gd name="f23" fmla="*/ 1163638 f12 1"/>
                <a:gd name="f24" fmla="*/ 1427162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87D37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143356" rIns="0" bIns="143356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63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Hôpitaux</a:t>
              </a:r>
            </a:p>
            <a:p>
              <a:pPr algn="ctr" hangingPunct="0">
                <a:lnSpc>
                  <a:spcPct val="90000"/>
                </a:lnSpc>
                <a:spcAft>
                  <a:spcPts val="63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Médecins</a:t>
              </a: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1144800" y="3168000"/>
              <a:ext cx="1250999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2 f13 1"/>
                <a:gd name="f20" fmla="*/ f14 1 f2"/>
                <a:gd name="f21" fmla="*/ 273119 f12 1"/>
                <a:gd name="f22" fmla="*/ 982596 f12 1"/>
                <a:gd name="f23" fmla="*/ 1255713 f12 1"/>
                <a:gd name="f24" fmla="*/ 1427163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A50E82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7762" tIns="119191" rIns="107762" bIns="119191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63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Magistrats</a:t>
              </a: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1874880" y="4476960"/>
              <a:ext cx="1257119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1"/>
                <a:gd name="f8" fmla="val 311054"/>
                <a:gd name="f9" fmla="val 157839"/>
                <a:gd name="f10" fmla="val 473516"/>
                <a:gd name="f11" fmla="val 631354"/>
                <a:gd name="f12" fmla="+- 0 0 0"/>
                <a:gd name="f13" fmla="*/ f3 1 622108"/>
                <a:gd name="f14" fmla="*/ f4 1 631355"/>
                <a:gd name="f15" fmla="*/ f12 f0 1"/>
                <a:gd name="f16" fmla="*/ 0 f13 1"/>
                <a:gd name="f17" fmla="*/ 622108 f13 1"/>
                <a:gd name="f18" fmla="*/ 631355 f14 1"/>
                <a:gd name="f19" fmla="*/ 0 f14 1"/>
                <a:gd name="f20" fmla="*/ 713582 f14 1"/>
                <a:gd name="f21" fmla="*/ f15 1 f2"/>
                <a:gd name="f22" fmla="*/ 315516 f13 1"/>
                <a:gd name="f23" fmla="*/ 946547 f13 1"/>
                <a:gd name="f24" fmla="*/ 1262063 f13 1"/>
                <a:gd name="f25" fmla="*/ 1427162 f14 1"/>
                <a:gd name="f26" fmla="+- f21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6" y="f20"/>
                </a:cxn>
                <a:cxn ang="f26">
                  <a:pos x="f22" y="f19"/>
                </a:cxn>
                <a:cxn ang="f26">
                  <a:pos x="f23" y="f19"/>
                </a:cxn>
                <a:cxn ang="f26">
                  <a:pos x="f24" y="f20"/>
                </a:cxn>
                <a:cxn ang="f26">
                  <a:pos x="f23" y="f25"/>
                </a:cxn>
                <a:cxn ang="f26">
                  <a:pos x="f22" y="f25"/>
                </a:cxn>
                <a:cxn ang="f26">
                  <a:pos x="f16" y="f20"/>
                </a:cxn>
              </a:cxnLst>
              <a:rect l="f16" t="f19" r="f17" b="f18"/>
              <a:pathLst>
                <a:path w="622108" h="631355">
                  <a:moveTo>
                    <a:pt x="f8" y="f7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11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14967C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5353" tIns="94047" rIns="95353" bIns="94047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Pompiers</a:t>
              </a: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6499440" y="4404960"/>
              <a:ext cx="116856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67154"/>
                <a:gd name="f8" fmla="val 311054"/>
                <a:gd name="f9" fmla="val 129264"/>
                <a:gd name="f10" fmla="val 437891"/>
                <a:gd name="f11" fmla="+- 0 0 0"/>
                <a:gd name="f12" fmla="*/ f3 1 622108"/>
                <a:gd name="f13" fmla="*/ f4 1 567154"/>
                <a:gd name="f14" fmla="*/ f11 f0 1"/>
                <a:gd name="f15" fmla="*/ 0 f12 1"/>
                <a:gd name="f16" fmla="*/ 622108 f12 1"/>
                <a:gd name="f17" fmla="*/ 567154 f13 1"/>
                <a:gd name="f18" fmla="*/ 0 f13 1"/>
                <a:gd name="f19" fmla="*/ 713582 f13 1"/>
                <a:gd name="f20" fmla="*/ f14 1 f2"/>
                <a:gd name="f21" fmla="*/ 267384 f12 1"/>
                <a:gd name="f22" fmla="*/ 905780 f12 1"/>
                <a:gd name="f23" fmla="*/ 1173162 f12 1"/>
                <a:gd name="f24" fmla="*/ 1427163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6715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6A9E1F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2987" tIns="121150" rIns="112987" bIns="121150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Syndicats </a:t>
              </a:r>
              <a:r>
                <a:rPr lang="fr-FR" sz="998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professionnels</a:t>
              </a: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317160" y="1884960"/>
              <a:ext cx="140400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2 f13 1"/>
                <a:gd name="f20" fmla="*/ f14 1 f2"/>
                <a:gd name="f21" fmla="*/ 253437 f12 1"/>
                <a:gd name="f22" fmla="*/ 911789 f12 1"/>
                <a:gd name="f23" fmla="*/ 1165225 f12 1"/>
                <a:gd name="f24" fmla="*/ 1427163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2324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6413" tIns="87842" rIns="76413" bIns="87842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36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Psychologues</a:t>
              </a: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359280" y="4464000"/>
              <a:ext cx="1188719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67154"/>
                <a:gd name="f8" fmla="val 311054"/>
                <a:gd name="f9" fmla="val 129264"/>
                <a:gd name="f10" fmla="val 437891"/>
                <a:gd name="f11" fmla="+- 0 0 0"/>
                <a:gd name="f12" fmla="*/ f3 1 622108"/>
                <a:gd name="f13" fmla="*/ f4 1 567154"/>
                <a:gd name="f14" fmla="*/ f11 f0 1"/>
                <a:gd name="f15" fmla="*/ 0 f12 1"/>
                <a:gd name="f16" fmla="*/ 622108 f12 1"/>
                <a:gd name="f17" fmla="*/ 567154 f13 1"/>
                <a:gd name="f18" fmla="*/ 0 f13 1"/>
                <a:gd name="f19" fmla="*/ 713581 f13 1"/>
                <a:gd name="f20" fmla="*/ f14 1 f2"/>
                <a:gd name="f21" fmla="*/ 271002 f12 1"/>
                <a:gd name="f22" fmla="*/ 918037 f12 1"/>
                <a:gd name="f23" fmla="*/ 1189037 f12 1"/>
                <a:gd name="f24" fmla="*/ 1427162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6715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6A9E1F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12987" tIns="121150" rIns="112987" bIns="121150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Médias</a:t>
              </a: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3363120" y="4404960"/>
              <a:ext cx="125496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2 f13 1"/>
                <a:gd name="f20" fmla="*/ f14 1 f2"/>
                <a:gd name="f21" fmla="*/ 235483 f12 1"/>
                <a:gd name="f22" fmla="*/ 847194 f12 1"/>
                <a:gd name="f23" fmla="*/ 1082675 f12 1"/>
                <a:gd name="f24" fmla="*/ 1427163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2324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6413" tIns="87842" rIns="76413" bIns="87842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Maison</a:t>
              </a:r>
            </a:p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d'Arrêt</a:t>
              </a:r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8669160" y="3096000"/>
              <a:ext cx="1158840" cy="1427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1 f13 1"/>
                <a:gd name="f20" fmla="*/ f14 1 f2"/>
                <a:gd name="f21" fmla="*/ 253092 f12 1"/>
                <a:gd name="f22" fmla="*/ 910548 f12 1"/>
                <a:gd name="f23" fmla="*/ 1163638 f12 1"/>
                <a:gd name="f24" fmla="*/ 1427162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87D37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143356" rIns="0" bIns="143356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ONCFS</a:t>
              </a:r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8028000" y="4392000"/>
              <a:ext cx="129060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1 f13 1"/>
                <a:gd name="f20" fmla="*/ f14 1 f2"/>
                <a:gd name="f21" fmla="*/ 255854 f12 1"/>
                <a:gd name="f22" fmla="*/ 920485 f12 1"/>
                <a:gd name="f23" fmla="*/ 1176337 f12 1"/>
                <a:gd name="f24" fmla="*/ 1427162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2324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6413" tIns="119191" rIns="76413" bIns="119191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36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Associations</a:t>
              </a:r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7917479" y="1872000"/>
              <a:ext cx="1255680" cy="144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1 f13 1"/>
                <a:gd name="f20" fmla="*/ f14 1 f2"/>
                <a:gd name="f21" fmla="*/ 273119 f12 1"/>
                <a:gd name="f22" fmla="*/ 982596 f12 1"/>
                <a:gd name="f23" fmla="*/ 1255713 f12 1"/>
                <a:gd name="f24" fmla="*/ 1427162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A50E82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07762" tIns="119191" rIns="107762" bIns="119191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Lycées</a:t>
              </a:r>
            </a:p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Collèges</a:t>
              </a:r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044000" y="5688000"/>
              <a:ext cx="125496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1 f13 1"/>
                <a:gd name="f20" fmla="*/ f14 1 f2"/>
                <a:gd name="f21" fmla="*/ 235483 f12 1"/>
                <a:gd name="f22" fmla="*/ 847194 f12 1"/>
                <a:gd name="f23" fmla="*/ 1082675 f12 1"/>
                <a:gd name="f24" fmla="*/ 1427162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E87D37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6413" tIns="119191" rIns="76413" bIns="119191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Police</a:t>
              </a:r>
            </a:p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Municipale</a:t>
              </a:r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5697000" y="5675040"/>
              <a:ext cx="1250999" cy="144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4375 f13 1"/>
                <a:gd name="f20" fmla="*/ f14 1 f2"/>
                <a:gd name="f21" fmla="*/ 234102 f12 1"/>
                <a:gd name="f22" fmla="*/ 842225 f12 1"/>
                <a:gd name="f23" fmla="*/ 1076325 f12 1"/>
                <a:gd name="f24" fmla="*/ 1428750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C62324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6413" tIns="87842" rIns="76413" bIns="87842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PME</a:t>
              </a:r>
            </a:p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PMI</a:t>
              </a:r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2657520" y="5688000"/>
              <a:ext cx="1149480" cy="1427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1"/>
                <a:gd name="f8" fmla="val 311054"/>
                <a:gd name="f9" fmla="val 160286"/>
                <a:gd name="f10" fmla="val 480855"/>
                <a:gd name="f11" fmla="val 641140"/>
                <a:gd name="f12" fmla="+- 0 0 0"/>
                <a:gd name="f13" fmla="*/ f3 1 622108"/>
                <a:gd name="f14" fmla="*/ f4 1 641141"/>
                <a:gd name="f15" fmla="*/ f12 f0 1"/>
                <a:gd name="f16" fmla="*/ 0 f13 1"/>
                <a:gd name="f17" fmla="*/ 622108 f13 1"/>
                <a:gd name="f18" fmla="*/ 641141 f14 1"/>
                <a:gd name="f19" fmla="*/ 0 f14 1"/>
                <a:gd name="f20" fmla="*/ 713582 f14 1"/>
                <a:gd name="f21" fmla="*/ f15 1 f2"/>
                <a:gd name="f22" fmla="*/ 288528 f13 1"/>
                <a:gd name="f23" fmla="*/ 865585 f13 1"/>
                <a:gd name="f24" fmla="*/ 1154113 f13 1"/>
                <a:gd name="f25" fmla="*/ 1427162 f14 1"/>
                <a:gd name="f26" fmla="+- f21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6" y="f20"/>
                </a:cxn>
                <a:cxn ang="f26">
                  <a:pos x="f22" y="f19"/>
                </a:cxn>
                <a:cxn ang="f26">
                  <a:pos x="f23" y="f19"/>
                </a:cxn>
                <a:cxn ang="f26">
                  <a:pos x="f24" y="f20"/>
                </a:cxn>
                <a:cxn ang="f26">
                  <a:pos x="f23" y="f25"/>
                </a:cxn>
                <a:cxn ang="f26">
                  <a:pos x="f22" y="f25"/>
                </a:cxn>
                <a:cxn ang="f26">
                  <a:pos x="f16" y="f20"/>
                </a:cxn>
              </a:cxnLst>
              <a:rect l="f16" t="f19" r="f17" b="f18"/>
              <a:pathLst>
                <a:path w="622108" h="641141">
                  <a:moveTo>
                    <a:pt x="f8" y="f7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11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14967C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32655" tIns="125069" rIns="32655" bIns="125069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Douanes</a:t>
              </a: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127400" y="5700960"/>
              <a:ext cx="1254960" cy="1427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541234"/>
                <a:gd name="f8" fmla="val 311054"/>
                <a:gd name="f9" fmla="val 117719"/>
                <a:gd name="f10" fmla="val 423516"/>
                <a:gd name="f11" fmla="+- 0 0 0"/>
                <a:gd name="f12" fmla="*/ f3 1 622108"/>
                <a:gd name="f13" fmla="*/ f4 1 541234"/>
                <a:gd name="f14" fmla="*/ f11 f0 1"/>
                <a:gd name="f15" fmla="*/ 0 f12 1"/>
                <a:gd name="f16" fmla="*/ 622108 f12 1"/>
                <a:gd name="f17" fmla="*/ 541234 f13 1"/>
                <a:gd name="f18" fmla="*/ 0 f13 1"/>
                <a:gd name="f19" fmla="*/ 713581 f13 1"/>
                <a:gd name="f20" fmla="*/ f14 1 f2"/>
                <a:gd name="f21" fmla="*/ 252747 f12 1"/>
                <a:gd name="f22" fmla="*/ 909305 f12 1"/>
                <a:gd name="f23" fmla="*/ 1162050 f12 1"/>
                <a:gd name="f24" fmla="*/ 1427162 f13 1"/>
                <a:gd name="f25" fmla="+- f20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15" y="f19"/>
                </a:cxn>
                <a:cxn ang="f25">
                  <a:pos x="f21" y="f18"/>
                </a:cxn>
                <a:cxn ang="f25">
                  <a:pos x="f22" y="f18"/>
                </a:cxn>
                <a:cxn ang="f25">
                  <a:pos x="f23" y="f19"/>
                </a:cxn>
                <a:cxn ang="f25">
                  <a:pos x="f22" y="f24"/>
                </a:cxn>
                <a:cxn ang="f25">
                  <a:pos x="f21" y="f24"/>
                </a:cxn>
                <a:cxn ang="f25">
                  <a:pos x="f15" y="f19"/>
                </a:cxn>
              </a:cxnLst>
              <a:rect l="f15" t="f18" r="f16" b="f17"/>
              <a:pathLst>
                <a:path w="622108" h="541234">
                  <a:moveTo>
                    <a:pt x="f8" y="f5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7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6A9E1F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6413" tIns="87842" rIns="76413" bIns="87842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45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Public</a:t>
              </a:r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7163999" y="5616000"/>
              <a:ext cx="1505880" cy="1584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108"/>
                <a:gd name="f7" fmla="val 1"/>
                <a:gd name="f8" fmla="val 311054"/>
                <a:gd name="f9" fmla="val 160286"/>
                <a:gd name="f10" fmla="val 480855"/>
                <a:gd name="f11" fmla="val 641140"/>
                <a:gd name="f12" fmla="+- 0 0 0"/>
                <a:gd name="f13" fmla="*/ f3 1 622108"/>
                <a:gd name="f14" fmla="*/ f4 1 641141"/>
                <a:gd name="f15" fmla="*/ f12 f0 1"/>
                <a:gd name="f16" fmla="*/ 0 f13 1"/>
                <a:gd name="f17" fmla="*/ 622108 f13 1"/>
                <a:gd name="f18" fmla="*/ 641141 f14 1"/>
                <a:gd name="f19" fmla="*/ 0 f14 1"/>
                <a:gd name="f20" fmla="*/ 713582 f14 1"/>
                <a:gd name="f21" fmla="*/ f15 1 f2"/>
                <a:gd name="f22" fmla="*/ 320278 f13 1"/>
                <a:gd name="f23" fmla="*/ 960834 f13 1"/>
                <a:gd name="f24" fmla="*/ 1281112 f13 1"/>
                <a:gd name="f25" fmla="*/ 1427162 f14 1"/>
                <a:gd name="f26" fmla="+- f21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6">
                  <a:pos x="f16" y="f20"/>
                </a:cxn>
                <a:cxn ang="f26">
                  <a:pos x="f22" y="f19"/>
                </a:cxn>
                <a:cxn ang="f26">
                  <a:pos x="f23" y="f19"/>
                </a:cxn>
                <a:cxn ang="f26">
                  <a:pos x="f24" y="f20"/>
                </a:cxn>
                <a:cxn ang="f26">
                  <a:pos x="f23" y="f25"/>
                </a:cxn>
                <a:cxn ang="f26">
                  <a:pos x="f22" y="f25"/>
                </a:cxn>
                <a:cxn ang="f26">
                  <a:pos x="f16" y="f20"/>
                </a:cxn>
              </a:cxnLst>
              <a:rect l="f16" t="f19" r="f17" b="f18"/>
              <a:pathLst>
                <a:path w="622108" h="641141">
                  <a:moveTo>
                    <a:pt x="f8" y="f7"/>
                  </a:moveTo>
                  <a:lnTo>
                    <a:pt x="f6" y="f9"/>
                  </a:lnTo>
                  <a:lnTo>
                    <a:pt x="f6" y="f10"/>
                  </a:lnTo>
                  <a:lnTo>
                    <a:pt x="f8" y="f11"/>
                  </a:lnTo>
                  <a:lnTo>
                    <a:pt x="f5" y="f10"/>
                  </a:lnTo>
                  <a:lnTo>
                    <a:pt x="f5" y="f9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14967C"/>
            </a:solidFill>
            <a:ln w="12600" cap="rnd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28008" tIns="125069" rIns="128008" bIns="125069" anchor="ctr" anchorCtr="0" compatLnSpc="0">
              <a:noAutofit/>
            </a:bodyPr>
            <a:lstStyle/>
            <a:p>
              <a:pPr algn="ctr" hangingPunct="0">
                <a:lnSpc>
                  <a:spcPct val="90000"/>
                </a:lnSpc>
                <a:spcAft>
                  <a:spcPts val="712"/>
                </a:spcAft>
              </a:pPr>
              <a:r>
                <a:rPr lang="fr-FR" sz="1361">
                  <a:solidFill>
                    <a:srgbClr val="FFFFFF"/>
                  </a:solidFill>
                  <a:latin typeface="Arial" pitchFamily="18"/>
                  <a:ea typeface="Arial" pitchFamily="2"/>
                  <a:cs typeface="Arial" pitchFamily="2"/>
                </a:rPr>
                <a:t>Commerçants</a:t>
              </a: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4">
              <a:lum bright="-50000"/>
              <a:alphaModFix/>
            </a:blip>
            <a:srcRect/>
            <a:stretch>
              <a:fillRect/>
            </a:stretch>
          </p:blipFill>
          <p:spPr>
            <a:xfrm>
              <a:off x="4358880" y="3240000"/>
              <a:ext cx="717120" cy="1138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ZoneTexte 28"/>
          <p:cNvSpPr txBox="1"/>
          <p:nvPr/>
        </p:nvSpPr>
        <p:spPr>
          <a:xfrm>
            <a:off x="574078" y="246907"/>
            <a:ext cx="8038057" cy="121052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/>
          <a:lstStyle/>
          <a:p>
            <a:pPr algn="ctr" hangingPunct="0"/>
            <a:r>
              <a:rPr lang="fr-FR" sz="399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Mangal" pitchFamily="2"/>
              </a:rPr>
              <a:t>Le maire un acteur essentiel</a:t>
            </a:r>
          </a:p>
          <a:p>
            <a:pPr algn="ctr" hangingPunct="0"/>
            <a:r>
              <a:rPr lang="fr-FR" sz="399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Times New Roman" pitchFamily="18"/>
                <a:ea typeface="Microsoft YaHei" pitchFamily="2"/>
                <a:cs typeface="Mangal" pitchFamily="2"/>
              </a:rPr>
              <a:t>du réseau partenarial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909650" y="6433745"/>
            <a:ext cx="3324133" cy="34981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Région de gendarmerie des Pays de la Loire</a:t>
            </a:r>
          </a:p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Groupement de gendarmerie départementale de la Loire-Atlantique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8784228" y="6498728"/>
            <a:ext cx="223028" cy="21612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2663314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fr-FR">
                <a:latin typeface="Times New Roman" pitchFamily="18"/>
              </a:rPr>
              <a:t>Les actions de prévention proposées par</a:t>
            </a:r>
            <a:br>
              <a:rPr lang="fr-FR">
                <a:latin typeface="Times New Roman" pitchFamily="18"/>
              </a:rPr>
            </a:br>
            <a:r>
              <a:rPr lang="fr-FR">
                <a:latin typeface="Times New Roman" pitchFamily="18"/>
              </a:rPr>
              <a:t>la gendarmerie en Loire-Atlantique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457171" y="1800963"/>
            <a:ext cx="8228763" cy="3977067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fr-FR" b="1">
                <a:latin typeface="Times New Roman" pitchFamily="18"/>
              </a:rPr>
              <a:t>Dans le cadre de la lutte contre les atteintes aux personnes, actions d’information et de sensibilisation sur :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les violences intra-familiales.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 i="1">
                <a:latin typeface="Times New Roman" pitchFamily="18"/>
              </a:rPr>
              <a:t>Partenariat avec les associations d’aide aux victimes, (référents A-VIF – Engagées service civique – ADAVI – Prévenir et Réparer – Solidarité Femmes).</a:t>
            </a:r>
          </a:p>
          <a:p>
            <a:pPr lvl="0">
              <a:buSzPct val="45000"/>
              <a:buFont typeface="StarSymbol"/>
              <a:buChar char="●"/>
            </a:pPr>
            <a:endParaRPr lang="fr-FR" sz="2358" i="1">
              <a:latin typeface="Times New Roman" pitchFamily="18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fr-FR" b="1">
                <a:latin typeface="Times New Roman" pitchFamily="18"/>
              </a:rPr>
              <a:t>Prévention au profit des scolaires et des parents sur :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 harcèlement scolaire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la radicalisation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les dangers d’internet et des réseaux sociaux.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 i="1">
                <a:latin typeface="Times New Roman" pitchFamily="18"/>
              </a:rPr>
              <a:t>(correspondants prévention de la délinquance, BPDJ…).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t="10988" b="22884"/>
          <a:stretch>
            <a:fillRect/>
          </a:stretch>
        </p:blipFill>
        <p:spPr>
          <a:xfrm>
            <a:off x="142377" y="5943919"/>
            <a:ext cx="837277" cy="7833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2909650" y="6433419"/>
            <a:ext cx="3324133" cy="34981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Région de gendarmerie des Pays de la Loire</a:t>
            </a:r>
          </a:p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Groupement de gendarmerie départementale de la Loire-Atlantique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784228" y="6498728"/>
            <a:ext cx="223028" cy="21612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935372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 noGrp="1"/>
          </p:cNvSpPr>
          <p:nvPr>
            <p:ph type="body" idx="4294967295"/>
          </p:nvPr>
        </p:nvSpPr>
        <p:spPr>
          <a:xfrm>
            <a:off x="457171" y="1800963"/>
            <a:ext cx="8228763" cy="3977067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fr-FR" b="1">
                <a:latin typeface="Times New Roman" pitchFamily="18"/>
              </a:rPr>
              <a:t>Dans le cadre de la lutte contre les atteintes aux biens, actions d’information et de sensibilisation sur :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les cambriolages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les escroqueries par internet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les vols par ruse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les agressions de personnes âgées.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 i="1">
                <a:latin typeface="Times New Roman" pitchFamily="18"/>
              </a:rPr>
              <a:t>(Référents et correspondants sûreté, C-NTECH, protocoles de participation citoyenne, opération tranquillité vacances et tranquillité entreprises).</a:t>
            </a:r>
          </a:p>
        </p:txBody>
      </p:sp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457498" y="273684"/>
            <a:ext cx="8228763" cy="1144888"/>
          </a:xfrm>
        </p:spPr>
        <p:txBody>
          <a:bodyPr/>
          <a:lstStyle/>
          <a:p>
            <a:pPr lvl="0"/>
            <a:r>
              <a:rPr lang="fr-FR">
                <a:latin typeface="Times New Roman" pitchFamily="18"/>
              </a:rPr>
              <a:t>Les actions de prévention proposées par</a:t>
            </a:r>
            <a:br>
              <a:rPr lang="fr-FR">
                <a:latin typeface="Times New Roman" pitchFamily="18"/>
              </a:rPr>
            </a:br>
            <a:r>
              <a:rPr lang="fr-FR">
                <a:latin typeface="Times New Roman" pitchFamily="18"/>
              </a:rPr>
              <a:t>la gendarmerie en Loire-Atlantique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t="10988" b="22884"/>
          <a:stretch>
            <a:fillRect/>
          </a:stretch>
        </p:blipFill>
        <p:spPr>
          <a:xfrm>
            <a:off x="142377" y="5943919"/>
            <a:ext cx="837277" cy="7833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2909650" y="6433419"/>
            <a:ext cx="3324133" cy="34981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Région de gendarmerie des Pays de la Loire</a:t>
            </a:r>
          </a:p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Groupement de gendarmerie départementale de la Loire-Atlantique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784228" y="6498728"/>
            <a:ext cx="223028" cy="21612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4278392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 noGrp="1"/>
          </p:cNvSpPr>
          <p:nvPr>
            <p:ph type="body" idx="4294967295"/>
          </p:nvPr>
        </p:nvSpPr>
        <p:spPr>
          <a:xfrm>
            <a:off x="457171" y="1800963"/>
            <a:ext cx="8228763" cy="3977067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fr-FR" b="1">
                <a:latin typeface="Times New Roman" pitchFamily="18"/>
              </a:rPr>
              <a:t>Dans le cadre de la lutte contre l'insécurité routière, actions de prévention :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 « permis piéton » pour les CE2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l’opération « rajeunissez votre permis » pour les seniors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les sensibilisations dans le milieu professionnel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les rendez-vous motocyclistes par l’EDSR.</a:t>
            </a:r>
          </a:p>
        </p:txBody>
      </p:sp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457498" y="273684"/>
            <a:ext cx="8228763" cy="1144888"/>
          </a:xfrm>
        </p:spPr>
        <p:txBody>
          <a:bodyPr/>
          <a:lstStyle/>
          <a:p>
            <a:pPr lvl="0"/>
            <a:r>
              <a:rPr lang="fr-FR">
                <a:latin typeface="Times New Roman" pitchFamily="18"/>
              </a:rPr>
              <a:t>Les actions de prévention proposées par</a:t>
            </a:r>
            <a:br>
              <a:rPr lang="fr-FR">
                <a:latin typeface="Times New Roman" pitchFamily="18"/>
              </a:rPr>
            </a:br>
            <a:r>
              <a:rPr lang="fr-FR">
                <a:latin typeface="Times New Roman" pitchFamily="18"/>
              </a:rPr>
              <a:t>la gendarmerie en Loire-Atlantique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t="10988" b="22884"/>
          <a:stretch>
            <a:fillRect/>
          </a:stretch>
        </p:blipFill>
        <p:spPr>
          <a:xfrm>
            <a:off x="142377" y="5943919"/>
            <a:ext cx="837277" cy="7833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2909650" y="6433419"/>
            <a:ext cx="3324133" cy="34981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Région de gendarmerie des Pays de la Loire</a:t>
            </a:r>
          </a:p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Groupement de gendarmerie départementale de la Loire-Atlantique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784228" y="6498728"/>
            <a:ext cx="223028" cy="21612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5987485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 noGrp="1"/>
          </p:cNvSpPr>
          <p:nvPr>
            <p:ph type="body" idx="4294967295"/>
          </p:nvPr>
        </p:nvSpPr>
        <p:spPr>
          <a:xfrm>
            <a:off x="457171" y="1800963"/>
            <a:ext cx="8228763" cy="3977067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fr-FR" b="1">
                <a:latin typeface="Times New Roman" pitchFamily="18"/>
              </a:rPr>
              <a:t>Des actions spécifiques à la demande des collectivités, associations ou administrations :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 rallye citoyen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la prévention des conduites addictives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la formation des étudiants relais santé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l’accompagnement des chefs d’établissements dans le cadre de la protection des espaces scolaires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l’information des commerçants et chefs d’entreprises dans le domaine de la prévention technique de la malveillance et de la vidéoprotection.</a:t>
            </a:r>
          </a:p>
        </p:txBody>
      </p:sp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457498" y="273684"/>
            <a:ext cx="8228763" cy="1144888"/>
          </a:xfrm>
        </p:spPr>
        <p:txBody>
          <a:bodyPr/>
          <a:lstStyle/>
          <a:p>
            <a:pPr lvl="0"/>
            <a:r>
              <a:rPr lang="fr-FR">
                <a:latin typeface="Times New Roman" pitchFamily="18"/>
              </a:rPr>
              <a:t>Les actions de prévention proposées par</a:t>
            </a:r>
            <a:br>
              <a:rPr lang="fr-FR">
                <a:latin typeface="Times New Roman" pitchFamily="18"/>
              </a:rPr>
            </a:br>
            <a:r>
              <a:rPr lang="fr-FR">
                <a:latin typeface="Times New Roman" pitchFamily="18"/>
              </a:rPr>
              <a:t>la gendarmerie en Loire-Atlantique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t="10988" b="22884"/>
          <a:stretch>
            <a:fillRect/>
          </a:stretch>
        </p:blipFill>
        <p:spPr>
          <a:xfrm>
            <a:off x="142377" y="5943919"/>
            <a:ext cx="837277" cy="7833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2909650" y="6433419"/>
            <a:ext cx="3324133" cy="34981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Région de gendarmerie des Pays de la Loire</a:t>
            </a:r>
          </a:p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Groupement de gendarmerie départementale de la Loire-Atlantique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784228" y="6498728"/>
            <a:ext cx="223028" cy="21612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5199170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457824" y="273684"/>
            <a:ext cx="8228763" cy="1144888"/>
          </a:xfrm>
        </p:spPr>
        <p:txBody>
          <a:bodyPr/>
          <a:lstStyle/>
          <a:p>
            <a:pPr lvl="0"/>
            <a:r>
              <a:rPr lang="fr-FR">
                <a:latin typeface="Times New Roman" pitchFamily="18"/>
              </a:rPr>
              <a:t>Visite de la gendarmerie</a:t>
            </a:r>
            <a:br>
              <a:rPr lang="fr-FR">
                <a:latin typeface="Times New Roman" pitchFamily="18"/>
              </a:rPr>
            </a:br>
            <a:r>
              <a:rPr lang="fr-FR">
                <a:latin typeface="Times New Roman" pitchFamily="18"/>
              </a:rPr>
              <a:t>de Loire-Atlantique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t="10988" b="22884"/>
          <a:stretch>
            <a:fillRect/>
          </a:stretch>
        </p:blipFill>
        <p:spPr>
          <a:xfrm>
            <a:off x="142377" y="5943919"/>
            <a:ext cx="837277" cy="7833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2909650" y="6433419"/>
            <a:ext cx="3324133" cy="34981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Région de gendarmerie des Pays de la Loire</a:t>
            </a:r>
          </a:p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Groupement de gendarmerie départementale de la Loire-Atlantique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784228" y="6498728"/>
            <a:ext cx="223028" cy="21612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8</a:t>
            </a:r>
          </a:p>
        </p:txBody>
      </p:sp>
      <p:sp>
        <p:nvSpPr>
          <p:cNvPr id="6" name="Espace réservé du texte 5"/>
          <p:cNvSpPr txBox="1">
            <a:spLocks noGrp="1"/>
          </p:cNvSpPr>
          <p:nvPr>
            <p:ph type="body" idx="4294967295"/>
          </p:nvPr>
        </p:nvSpPr>
        <p:spPr>
          <a:xfrm>
            <a:off x="457498" y="1801290"/>
            <a:ext cx="8228763" cy="3977067"/>
          </a:xfrm>
        </p:spPr>
        <p:txBody>
          <a:bodyPr/>
          <a:lstStyle/>
          <a:p>
            <a:pPr lvl="0"/>
            <a:r>
              <a:rPr lang="fr-FR">
                <a:latin typeface="Times New Roman" pitchFamily="18"/>
              </a:rPr>
              <a:t>2 dates sont proposées : </a:t>
            </a:r>
            <a:r>
              <a:rPr lang="fr-FR" b="1">
                <a:latin typeface="Times New Roman" pitchFamily="18"/>
              </a:rPr>
              <a:t>Jeudi 05 octobre 2017 / Jeudi 09 novembre 2017.</a:t>
            </a:r>
          </a:p>
          <a:p>
            <a:pPr lvl="0"/>
            <a:endParaRPr lang="fr-FR" sz="2358" i="1">
              <a:latin typeface="Times New Roman" pitchFamily="18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fr-FR" b="1">
                <a:latin typeface="Times New Roman" pitchFamily="18"/>
              </a:rPr>
              <a:t>Programme de la matinée :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- 09h00 – 09h25 : Accueil ;</a:t>
            </a:r>
          </a:p>
          <a:p>
            <a:pPr lvl="0"/>
            <a:r>
              <a:rPr lang="fr-FR" sz="2358">
                <a:latin typeface="Times New Roman" pitchFamily="18"/>
              </a:rPr>
              <a:t>- 09h30 – 12h25 : Présentation générale et ateliers dynamiques ;</a:t>
            </a:r>
          </a:p>
          <a:p>
            <a:pPr lvl="0"/>
            <a:r>
              <a:rPr lang="fr-FR" sz="2358">
                <a:latin typeface="Times New Roman" pitchFamily="18"/>
              </a:rPr>
              <a:t>- 12h30 – 14h00 : Déjeuner au cercle mixte gendarmerie de Nantes.</a:t>
            </a:r>
          </a:p>
          <a:p>
            <a:pPr lvl="0"/>
            <a:endParaRPr lang="fr-FR" sz="2358">
              <a:latin typeface="Times New Roman" pitchFamily="18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fr-FR" b="1">
                <a:latin typeface="Times New Roman" pitchFamily="18"/>
              </a:rPr>
              <a:t>Programme de la matinée :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Démonstration du PSIG et des équipes cynophiles ;</a:t>
            </a:r>
          </a:p>
          <a:p>
            <a:pPr lvl="0"/>
            <a:r>
              <a:rPr lang="fr-FR" sz="2358">
                <a:latin typeface="Times New Roman" pitchFamily="18"/>
              </a:rPr>
              <a:t>- Présentation Centre Opérationnel Gendarmerie ;</a:t>
            </a:r>
          </a:p>
          <a:p>
            <a:pPr lvl="0"/>
            <a:r>
              <a:rPr lang="fr-FR" sz="2358">
                <a:latin typeface="Times New Roman" pitchFamily="18"/>
              </a:rPr>
              <a:t>- Cellule Investigations Criminelle (fraudes documentaires) ;</a:t>
            </a:r>
          </a:p>
          <a:p>
            <a:pPr lvl="0"/>
            <a:r>
              <a:rPr lang="fr-FR" sz="2358">
                <a:latin typeface="Times New Roman" pitchFamily="18"/>
              </a:rPr>
              <a:t>- Présentation Brigade Fluviale (enquêteur subaquatique) ;</a:t>
            </a:r>
          </a:p>
          <a:p>
            <a:pPr lvl="0"/>
            <a:r>
              <a:rPr lang="fr-FR" sz="2358">
                <a:latin typeface="Times New Roman" pitchFamily="18"/>
              </a:rPr>
              <a:t>- Présentation de l’EDSR (matériels, moto et véhicule rapide d’intervention).</a:t>
            </a:r>
          </a:p>
        </p:txBody>
      </p:sp>
    </p:spTree>
    <p:extLst>
      <p:ext uri="{BB962C8B-B14F-4D97-AF65-F5344CB8AC3E}">
        <p14:creationId xmlns:p14="http://schemas.microsoft.com/office/powerpoint/2010/main" val="1349664517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Conseils d’administration et Accueil de personnalités extérieures 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4857" y="1655492"/>
            <a:ext cx="69494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Présentation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du nouveau service </a:t>
            </a:r>
            <a:r>
              <a:rPr lang="en-US" altLang="fr-FR" sz="1700" b="1" dirty="0" err="1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d’Orange</a:t>
            </a:r>
            <a:r>
              <a:rPr lang="en-US" altLang="fr-FR" sz="17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aux </a:t>
            </a:r>
            <a:r>
              <a:rPr lang="en-US" altLang="fr-FR" sz="1700" b="1" dirty="0" err="1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collectivités</a:t>
            </a:r>
            <a:r>
              <a:rPr lang="en-US" altLang="fr-FR" sz="17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i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“</a:t>
            </a:r>
            <a:r>
              <a:rPr lang="en-US" altLang="fr-FR" sz="1700" b="1" i="1" dirty="0" err="1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Mieux</a:t>
            </a:r>
            <a:r>
              <a:rPr lang="en-US" altLang="fr-FR" sz="1700" b="1" i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i="1" dirty="0" err="1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gérer</a:t>
            </a:r>
            <a:r>
              <a:rPr lang="en-US" altLang="fr-FR" sz="1700" b="1" i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i="1" dirty="0" err="1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vos</a:t>
            </a:r>
            <a:r>
              <a:rPr lang="en-US" altLang="fr-FR" sz="1700" b="1" i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i="1" dirty="0" err="1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dommages</a:t>
            </a:r>
            <a:r>
              <a:rPr lang="en-US" altLang="fr-FR" sz="1700" b="1" i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i="1" dirty="0" err="1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réseaux</a:t>
            </a:r>
            <a:r>
              <a:rPr lang="en-US" altLang="fr-FR" sz="1700" b="1" i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”</a:t>
            </a:r>
            <a:r>
              <a:rPr lang="en-US" altLang="fr-FR" sz="1700" b="1" dirty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: Monsieur AUBRIT – Orange </a:t>
            </a:r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endParaRPr lang="en-US" altLang="fr-FR" sz="1700" b="1" dirty="0">
              <a:solidFill>
                <a:schemeClr val="accent1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La convention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nationale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entre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Pôle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Emploi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et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l’AMF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: Monsieur BOUCARD,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Directeur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regional de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Pôle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Emploi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</a:p>
          <a:p>
            <a:pPr algn="just"/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Le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futur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zonage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des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médecins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bénéficiant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d’aides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à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l’installation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: Madame NEYROLLES, ARS</a:t>
            </a:r>
          </a:p>
          <a:p>
            <a:pPr algn="just"/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Le plan de corps de rue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simplifié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: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GéoVendée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</a:t>
            </a:r>
          </a:p>
          <a:p>
            <a:pPr algn="just"/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L’intercommunalité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et la GEMAPI</a:t>
            </a:r>
          </a:p>
          <a:p>
            <a:pPr algn="just"/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Les relations entre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l’AMF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et la gendarmerie dans le cadre de la convention de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partenariat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signee avec la gendarmerie :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Capitaine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RODRIGUES ET Chef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d’Escadron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KERDONCUFF</a:t>
            </a:r>
          </a:p>
          <a:p>
            <a:pPr algn="just"/>
            <a:endParaRPr lang="en-US" altLang="fr-FR" sz="16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pPr algn="just"/>
            <a:r>
              <a:rPr lang="en-US" altLang="fr-FR" sz="1600" b="1" dirty="0" smtClean="0">
                <a:solidFill>
                  <a:schemeClr val="accent1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▪ 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La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visite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avec GRDF et GRT GAZ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d’une</a:t>
            </a:r>
            <a:r>
              <a:rPr lang="en-US" altLang="fr-FR" sz="17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 station de compression à </a:t>
            </a:r>
            <a:r>
              <a:rPr lang="en-US" altLang="fr-FR" sz="17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Neue" charset="0"/>
              </a:rPr>
              <a:t>Nozay</a:t>
            </a:r>
            <a:endParaRPr lang="en-US" altLang="fr-FR" sz="1700" b="1" dirty="0" smtClean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dirty="0">
              <a:solidFill>
                <a:schemeClr val="accent1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dirty="0" smtClean="0">
              <a:solidFill>
                <a:schemeClr val="accent1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dirty="0" smtClean="0">
              <a:solidFill>
                <a:schemeClr val="accent1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  <a:p>
            <a:endParaRPr lang="en-US" altLang="fr-FR" sz="2000" b="1" dirty="0">
              <a:solidFill>
                <a:schemeClr val="accent1">
                  <a:lumMod val="75000"/>
                </a:schemeClr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Neue" charset="0"/>
            </a:endParaRPr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9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 noGrp="1"/>
          </p:cNvSpPr>
          <p:nvPr>
            <p:ph type="body" idx="4294967295"/>
          </p:nvPr>
        </p:nvSpPr>
        <p:spPr>
          <a:xfrm>
            <a:off x="457171" y="1800963"/>
            <a:ext cx="8228763" cy="3977067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fr-FR" b="1">
                <a:latin typeface="Times New Roman" pitchFamily="18"/>
              </a:rPr>
              <a:t>Dans le cadre de la lutte contre l'insécurité routière, actions de prévention :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 « permis piéton » pour les CE2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l’opération « rajeunissez votre permis » pour les seniors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les sensibilisations dans le milieu professionnel ;</a:t>
            </a:r>
          </a:p>
          <a:p>
            <a:pPr lvl="0">
              <a:buSzPct val="45000"/>
              <a:buFont typeface="StarSymbol"/>
              <a:buChar char="●"/>
            </a:pPr>
            <a:r>
              <a:rPr lang="fr-FR" sz="2358">
                <a:latin typeface="Times New Roman" pitchFamily="18"/>
              </a:rPr>
              <a:t>- les rendez-vous motocyclistes par l’EDSR.</a:t>
            </a:r>
          </a:p>
        </p:txBody>
      </p:sp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457498" y="273684"/>
            <a:ext cx="8228763" cy="1144888"/>
          </a:xfrm>
        </p:spPr>
        <p:txBody>
          <a:bodyPr/>
          <a:lstStyle/>
          <a:p>
            <a:pPr lvl="0"/>
            <a:r>
              <a:rPr lang="fr-FR">
                <a:latin typeface="Times New Roman" pitchFamily="18"/>
              </a:rPr>
              <a:t>Les actions de prévention proposées par</a:t>
            </a:r>
            <a:br>
              <a:rPr lang="fr-FR">
                <a:latin typeface="Times New Roman" pitchFamily="18"/>
              </a:rPr>
            </a:br>
            <a:r>
              <a:rPr lang="fr-FR">
                <a:latin typeface="Times New Roman" pitchFamily="18"/>
              </a:rPr>
              <a:t>la gendarmerie en Loire-Atlantique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lum bright="-50000"/>
            <a:alphaModFix/>
          </a:blip>
          <a:srcRect t="10988" b="22884"/>
          <a:stretch>
            <a:fillRect/>
          </a:stretch>
        </p:blipFill>
        <p:spPr>
          <a:xfrm>
            <a:off x="142377" y="5943919"/>
            <a:ext cx="837277" cy="7833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2909650" y="6433419"/>
            <a:ext cx="3324133" cy="34981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Région de gendarmerie des Pays de la Loire</a:t>
            </a:r>
          </a:p>
          <a:p>
            <a:pPr algn="ctr"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Groupement de gendarmerie départementale de la Loire-Atlantique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784228" y="6498728"/>
            <a:ext cx="223028" cy="21612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sz="1000" i="1">
                <a:latin typeface="Times New Roman" pitchFamily="18"/>
              </a:defRPr>
            </a:pPr>
            <a:r>
              <a:rPr lang="fr-FR" sz="907" i="1">
                <a:latin typeface="Times New Roman" pitchFamily="18"/>
                <a:ea typeface="Droid Sans Fallback" pitchFamily="2"/>
                <a:cs typeface="FreeSans" pitchFamily="2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7924052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-3447" y="1126038"/>
            <a:ext cx="9147447" cy="5405121"/>
          </a:xfrm>
          <a:prstGeom prst="rect">
            <a:avLst/>
          </a:prstGeom>
        </p:spPr>
      </p:pic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7225047" y="5663904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4" descr="http://www.incineration.org/IMG/jpg/nantes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0" t="13281" r="33594" b="13319"/>
          <a:stretch/>
        </p:blipFill>
        <p:spPr bwMode="auto">
          <a:xfrm>
            <a:off x="453821" y="1401123"/>
            <a:ext cx="864000" cy="444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imint.fr/wp-content/uploads/2014/10/ataraxi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7" t="40534" r="23074" b="39169"/>
          <a:stretch/>
        </p:blipFill>
        <p:spPr bwMode="auto">
          <a:xfrm>
            <a:off x="386910" y="1923190"/>
            <a:ext cx="1008000" cy="394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enpr.fr/images/Logo_Caisse_dEpargne/caisse-depargne-log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9182" r="9375" b="11192"/>
          <a:stretch/>
        </p:blipFill>
        <p:spPr bwMode="auto">
          <a:xfrm>
            <a:off x="505555" y="2451161"/>
            <a:ext cx="792000" cy="765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tirillycompagnie.com/wp-content/uploads/2012/10/Avocat-Caradeux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15553" r="2403" b="18545"/>
          <a:stretch/>
        </p:blipFill>
        <p:spPr bwMode="auto">
          <a:xfrm>
            <a:off x="433555" y="3338250"/>
            <a:ext cx="936000" cy="648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2" descr="http://www.nantes.fr/infonantes/association/logo/2043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1" y="4115127"/>
            <a:ext cx="684000" cy="7176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chambre-loire-atlantique.notaires.fr/global/medias/logoDep44.gif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1" t="10692" r="13228"/>
          <a:stretch/>
        </p:blipFill>
        <p:spPr bwMode="auto">
          <a:xfrm>
            <a:off x="360663" y="4876517"/>
            <a:ext cx="1188000" cy="613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www.comitedeloireatlantiquedecyclisme.fr/uploaded/logo_part/logo_part_2013-04-11-53-logo-2012cg44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7" b="13544"/>
          <a:stretch/>
        </p:blipFill>
        <p:spPr bwMode="auto">
          <a:xfrm>
            <a:off x="429023" y="5668413"/>
            <a:ext cx="936000" cy="5127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6" descr="http://p.ofistatic.com/photo-vitrine-groupe-cisn-atlantique/966/groupe-cisn-atlantique-logo_rect_160-160-ffffff_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16" y="139574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marokredit.com/wp-content/uploads/2015/04/net-smart-credit-agricole1.png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4" b="33156"/>
          <a:stretch/>
        </p:blipFill>
        <p:spPr bwMode="auto">
          <a:xfrm>
            <a:off x="1688816" y="2352739"/>
            <a:ext cx="1008000" cy="243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www.plan-epargne-logement.net/wp-content/uploads/2012/02/credit-mutuel-logo-300x232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3" b="32848"/>
          <a:stretch/>
        </p:blipFill>
        <p:spPr bwMode="auto">
          <a:xfrm>
            <a:off x="1688816" y="2706705"/>
            <a:ext cx="1008000" cy="254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http://www.rep85.com/rep85/wordpress/wp-content/uploads/2012/10/CTVLogoCMJN.jpg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4713" r="6213" b="9435"/>
          <a:stretch/>
        </p:blipFill>
        <p:spPr bwMode="auto">
          <a:xfrm>
            <a:off x="1565792" y="3141836"/>
            <a:ext cx="756000" cy="718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http://p.ofistatic.com/photo-vitrine-design-habitat/2602/design-habitat-logo_rect_160-160-ffffff_.jpg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1F5F6"/>
              </a:clrFrom>
              <a:clrTo>
                <a:srgbClr val="F1F5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6" b="27562"/>
          <a:stretch/>
        </p:blipFill>
        <p:spPr bwMode="auto">
          <a:xfrm>
            <a:off x="1568333" y="4174925"/>
            <a:ext cx="864000" cy="420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http://crealiascup.fr/wp-content/uploads/2015/05/EDF-logo-ok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08" y="4733792"/>
            <a:ext cx="1116000" cy="602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4" descr="http://www.riadepornic.com/wp-content/uploads/2012/07/LOGO-ED-201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16" y="5372757"/>
            <a:ext cx="972000" cy="861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 descr="http://infolocs.files.wordpress.com/2011/07/logo_epl.jpe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26" y="1537016"/>
            <a:ext cx="900000" cy="472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8" descr="http://www.d44.ffbatiment.fr/res/SITE_D44/img/SG_LOC_Header_Left_Logo.png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077" y="2239948"/>
            <a:ext cx="900000" cy="422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0" descr="http://www.fntp.fr/plugins/FntpPlugin/img/logo_paysdelaloire.gif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077" y="2869615"/>
            <a:ext cx="900000" cy="657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Logo GRDF, Gaz Réseau Distribution France - retour à l'accueil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45" y="3734059"/>
            <a:ext cx="863807" cy="65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4" descr="https://upload.wikimedia.org/wikipedia/fr/4/4c/Logo_groupama.pn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53" y="4504768"/>
            <a:ext cx="936000" cy="244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6" descr="http://www.habitat44.org/images/logo.gif"/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83" y="4865244"/>
            <a:ext cx="792000" cy="8385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63" y="5866546"/>
            <a:ext cx="1143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2" descr="http://www.mnt.fr/wp-content/themes/mnt/images/logo_big.png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60" y="1407959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0" descr="http://www.maires-aveyron.fr/images/Logo-petitgibus.jpg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70" y="2236300"/>
            <a:ext cx="720000" cy="8856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6" descr="http://hp5.a.woopic.com/icons/common/orange-w8.png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70" y="319817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8" descr="http://www.rte-france.com/sites/all/themes/rte/images/logo.png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70" y="4174925"/>
            <a:ext cx="720000" cy="720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8" descr="https://upload.wikimedia.org/wikipedia/fr/thumb/2/2c/Saur_logo.svg/langfr-220px-Saur_logo.svg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70" y="5043661"/>
            <a:ext cx="792000" cy="554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0" descr="http://www.snal.fr/ftp/snal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060" y="5831692"/>
            <a:ext cx="900000" cy="402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pbs.twimg.com/profile_images/601028149867061248/LEi_IFGw.jpg"/>
          <p:cNvPicPr>
            <a:picLocks noChangeAspect="1" noChangeArrowheads="1"/>
          </p:cNvPicPr>
          <p:nvPr/>
        </p:nvPicPr>
        <p:blipFill rotWithShape="1">
          <a:blip r:embed="rId32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6" b="44381"/>
          <a:stretch/>
        </p:blipFill>
        <p:spPr bwMode="auto">
          <a:xfrm>
            <a:off x="6069383" y="1607003"/>
            <a:ext cx="828000" cy="300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2" descr="http://monipag.com/aline-lucas/wp-content/uploads/sites/1132/logo-soci%C3%A9t%C3%A9-g%C3%A9n%C3%A9ral.jpg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92" y="2260179"/>
            <a:ext cx="1008000" cy="25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4" descr="http://www.synteau.com/wp-content/uploads/2012/01/sogea.jpg"/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83" y="2939461"/>
            <a:ext cx="792000" cy="797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6" descr="http://www1.hays.fr/jobs/spiebatignolles/images/SpieBatignolles_Logo.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98" y="3939955"/>
            <a:ext cx="972000" cy="4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pie (aller à l'accueil).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80" y="4611076"/>
            <a:ext cx="894490" cy="51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0" descr="http://www.geoplc.com/wp-content/uploads/2013/07/logo-sydela.jpg"/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57" y="5352645"/>
            <a:ext cx="1188000" cy="735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4" descr="http://www.justacote.com/photos_entreprises/synergie-interim-toulouse-14095798060.jpg"/>
          <p:cNvPicPr>
            <a:picLocks noChangeAspect="1" noChangeArrowheads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05" y="1341740"/>
            <a:ext cx="1008000" cy="100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6" descr="http://img.over-blog.com/300x212/3/31/51/20/Logo-TMC-Innovation/TMC-I-new-bloc-marque-Noir.jpg"/>
          <p:cNvPicPr>
            <a:picLocks noChangeAspect="1" noChangeArrowheads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80" y="2213035"/>
            <a:ext cx="1080000" cy="765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520796" y="2985828"/>
            <a:ext cx="980728" cy="980728"/>
          </a:xfrm>
          <a:prstGeom prst="rect">
            <a:avLst/>
          </a:prstGeom>
        </p:spPr>
      </p:pic>
      <p:pic>
        <p:nvPicPr>
          <p:cNvPr id="46" name="Picture 88" descr="http://www.vmzinc.fr/images/vmzinc/home_slideshow/baseline_fr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772" y="4308437"/>
            <a:ext cx="1080000" cy="331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ooplogis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796" y="4913794"/>
            <a:ext cx="1107976" cy="52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55712" y="323704"/>
            <a:ext cx="4610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+mj-lt"/>
              </a:rPr>
              <a:t>Les partenaires de l’AMF 44</a:t>
            </a:r>
            <a:endParaRPr lang="fr-FR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98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+mj-lt"/>
                <a:cs typeface="Verdana"/>
              </a:rPr>
              <a:t>Le service juridique </a:t>
            </a:r>
            <a:endParaRPr lang="fr-FR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01213" y="2852139"/>
            <a:ext cx="6949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813 </a:t>
            </a:r>
            <a:r>
              <a:rPr lang="fr-FR" sz="2000" b="1" dirty="0">
                <a:solidFill>
                  <a:schemeClr val="tx2"/>
                </a:solidFill>
                <a:latin typeface="+mj-lt"/>
              </a:rPr>
              <a:t>questions traitées par mail </a:t>
            </a:r>
            <a:endParaRPr lang="fr-FR" sz="2000" b="1" dirty="0" smtClean="0">
              <a:solidFill>
                <a:schemeClr val="tx2"/>
              </a:solidFill>
              <a:latin typeface="+mj-lt"/>
            </a:endParaRPr>
          </a:p>
          <a:p>
            <a:endParaRPr lang="fr-FR" sz="2000" b="1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352 </a:t>
            </a:r>
            <a:r>
              <a:rPr lang="fr-FR" sz="2000" b="1" dirty="0">
                <a:solidFill>
                  <a:schemeClr val="tx2"/>
                </a:solidFill>
                <a:latin typeface="+mj-lt"/>
              </a:rPr>
              <a:t>questions traitées par téléphone </a:t>
            </a:r>
            <a:endParaRPr lang="fr-FR" sz="2000" b="1" dirty="0" smtClean="0">
              <a:solidFill>
                <a:schemeClr val="tx2"/>
              </a:solidFill>
              <a:latin typeface="+mj-lt"/>
            </a:endParaRPr>
          </a:p>
          <a:p>
            <a:endParaRPr lang="fr-FR" sz="2000" b="1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106 </a:t>
            </a:r>
            <a:r>
              <a:rPr lang="fr-FR" sz="2000" b="1" dirty="0">
                <a:solidFill>
                  <a:schemeClr val="tx2"/>
                </a:solidFill>
                <a:latin typeface="+mj-lt"/>
              </a:rPr>
              <a:t>communes se sont adressées au service </a:t>
            </a: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juridique</a:t>
            </a:r>
          </a:p>
          <a:p>
            <a:endParaRPr lang="fr-FR" sz="2000" b="1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7 </a:t>
            </a:r>
            <a:r>
              <a:rPr lang="fr-FR" sz="2000" b="1" dirty="0">
                <a:solidFill>
                  <a:schemeClr val="tx2"/>
                </a:solidFill>
                <a:latin typeface="+mj-lt"/>
              </a:rPr>
              <a:t>EPCI consultent régulièrement le service juridique </a:t>
            </a:r>
            <a:endParaRPr lang="fr-FR" sz="2000" b="1" dirty="0" smtClean="0">
              <a:solidFill>
                <a:schemeClr val="tx2"/>
              </a:solidFill>
              <a:latin typeface="+mj-lt"/>
            </a:endParaRPr>
          </a:p>
          <a:p>
            <a:endParaRPr lang="fr-FR" sz="2000" dirty="0"/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97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ainte-Pazanne_-_Mair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7368"/>
          <a:stretch/>
        </p:blipFill>
        <p:spPr>
          <a:xfrm>
            <a:off x="0" y="1452879"/>
            <a:ext cx="9144000" cy="54051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035" y="1686560"/>
            <a:ext cx="7629790" cy="482335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5657" y="335351"/>
            <a:ext cx="3781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+mj-lt"/>
                <a:cs typeface="Verdana"/>
              </a:rPr>
              <a:t>Service juridique : les thèmes récurrents 2016 / 2017 </a:t>
            </a:r>
            <a:endParaRPr lang="fr-FR" sz="20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97280" y="1811405"/>
            <a:ext cx="6949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Les </a:t>
            </a:r>
            <a:r>
              <a:rPr lang="fr-FR" sz="2000" b="1" dirty="0">
                <a:solidFill>
                  <a:schemeClr val="tx2"/>
                </a:solidFill>
                <a:latin typeface="+mj-lt"/>
              </a:rPr>
              <a:t>élections </a:t>
            </a: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présidentielles/législatives/sénatoriales</a:t>
            </a:r>
          </a:p>
          <a:p>
            <a:pPr marL="342900" lvl="0" indent="-342900">
              <a:buFontTx/>
              <a:buChar char="-"/>
            </a:pPr>
            <a:endParaRPr lang="fr-FR" sz="2000" b="1" dirty="0">
              <a:solidFill>
                <a:schemeClr val="tx2"/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Marchés </a:t>
            </a:r>
            <a:r>
              <a:rPr lang="fr-FR" sz="2000" b="1" dirty="0">
                <a:solidFill>
                  <a:schemeClr val="tx2"/>
                </a:solidFill>
                <a:latin typeface="+mj-lt"/>
              </a:rPr>
              <a:t>publics (Application de l’ordonnance de juillet 2015 et du décret de mars 2016) </a:t>
            </a:r>
            <a:endParaRPr lang="fr-FR" sz="2000" b="1" dirty="0" smtClean="0">
              <a:solidFill>
                <a:schemeClr val="tx2"/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endParaRPr lang="fr-FR" sz="2000" b="1" dirty="0">
              <a:solidFill>
                <a:schemeClr val="tx2"/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Intercommunalité </a:t>
            </a:r>
            <a:r>
              <a:rPr lang="fr-FR" sz="2000" b="1" dirty="0">
                <a:solidFill>
                  <a:schemeClr val="tx2"/>
                </a:solidFill>
                <a:latin typeface="+mj-lt"/>
              </a:rPr>
              <a:t>(Communes nouvelles / fusion EPCI</a:t>
            </a: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 marL="342900" lvl="0" indent="-342900">
              <a:buFontTx/>
              <a:buChar char="-"/>
            </a:pPr>
            <a:endParaRPr lang="fr-FR" sz="2000" b="1" dirty="0">
              <a:solidFill>
                <a:schemeClr val="tx2"/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Le </a:t>
            </a:r>
            <a:r>
              <a:rPr lang="fr-FR" sz="2000" b="1" dirty="0">
                <a:solidFill>
                  <a:schemeClr val="tx2"/>
                </a:solidFill>
                <a:latin typeface="+mj-lt"/>
              </a:rPr>
              <a:t>fonctionnement du Conseil Municipal (démissions</a:t>
            </a: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…)</a:t>
            </a:r>
          </a:p>
          <a:p>
            <a:pPr marL="342900" lvl="0" indent="-342900">
              <a:buFontTx/>
              <a:buChar char="-"/>
            </a:pPr>
            <a:endParaRPr lang="fr-FR" sz="2000" b="1" dirty="0">
              <a:solidFill>
                <a:schemeClr val="tx2"/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Statut </a:t>
            </a:r>
            <a:r>
              <a:rPr lang="fr-FR" sz="2000" b="1" dirty="0">
                <a:solidFill>
                  <a:schemeClr val="tx2"/>
                </a:solidFill>
                <a:latin typeface="+mj-lt"/>
              </a:rPr>
              <a:t>de l’élu </a:t>
            </a:r>
            <a:endParaRPr lang="fr-FR" sz="2000" b="1" dirty="0" smtClean="0">
              <a:solidFill>
                <a:schemeClr val="tx2"/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endParaRPr lang="fr-FR" sz="2000" b="1" dirty="0">
              <a:solidFill>
                <a:schemeClr val="tx2"/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Domaine </a:t>
            </a:r>
            <a:r>
              <a:rPr lang="fr-FR" sz="2000" b="1" dirty="0">
                <a:solidFill>
                  <a:schemeClr val="tx2"/>
                </a:solidFill>
                <a:latin typeface="+mj-lt"/>
              </a:rPr>
              <a:t>communal / Occupation du domaine </a:t>
            </a: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public</a:t>
            </a:r>
          </a:p>
          <a:p>
            <a:pPr lvl="0"/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 </a:t>
            </a:r>
            <a:endParaRPr lang="fr-FR" sz="2000" b="1" dirty="0">
              <a:solidFill>
                <a:schemeClr val="tx2"/>
              </a:solidFill>
              <a:latin typeface="+mj-lt"/>
            </a:endParaRPr>
          </a:p>
          <a:p>
            <a:pPr marL="342900" lvl="0" indent="-342900">
              <a:buFontTx/>
              <a:buChar char="-"/>
            </a:pPr>
            <a:r>
              <a:rPr lang="fr-FR" sz="2000" b="1" dirty="0" smtClean="0">
                <a:solidFill>
                  <a:schemeClr val="tx2"/>
                </a:solidFill>
                <a:latin typeface="+mj-lt"/>
              </a:rPr>
              <a:t>FPT</a:t>
            </a:r>
          </a:p>
          <a:p>
            <a:pPr lvl="0"/>
            <a:endParaRPr lang="fr-FR" sz="2000" dirty="0"/>
          </a:p>
        </p:txBody>
      </p:sp>
      <p:pic>
        <p:nvPicPr>
          <p:cNvPr id="2" name="Image 1" descr="44LOIREATLAN_V1bis-AMF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81" y="256625"/>
            <a:ext cx="2581444" cy="795310"/>
          </a:xfrm>
          <a:prstGeom prst="rect">
            <a:avLst/>
          </a:prstGeom>
        </p:spPr>
      </p:pic>
      <p:pic>
        <p:nvPicPr>
          <p:cNvPr id="7" name="Image 6" descr="salle_escale_de_retz-f32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883">
            <a:off x="6949440" y="5546977"/>
            <a:ext cx="2001520" cy="1077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/>
          <p:cNvSpPr/>
          <p:nvPr/>
        </p:nvSpPr>
        <p:spPr>
          <a:xfrm>
            <a:off x="7955280" y="5598160"/>
            <a:ext cx="111760" cy="111760"/>
          </a:xfrm>
          <a:prstGeom prst="ellipse">
            <a:avLst/>
          </a:prstGeom>
          <a:solidFill>
            <a:srgbClr val="41AE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624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2472</Words>
  <Application>Microsoft Office PowerPoint</Application>
  <PresentationFormat>Affichage à l'écran (4:3)</PresentationFormat>
  <Paragraphs>730</Paragraphs>
  <Slides>60</Slides>
  <Notes>19</Notes>
  <HiddenSlides>0</HiddenSlides>
  <MMClips>0</MMClips>
  <ScaleCrop>false</ScaleCrop>
  <HeadingPairs>
    <vt:vector size="8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84" baseType="lpstr">
      <vt:lpstr>Arial Unicode MS</vt:lpstr>
      <vt:lpstr>Microsoft YaHei</vt:lpstr>
      <vt:lpstr>SimSun</vt:lpstr>
      <vt:lpstr>Arial</vt:lpstr>
      <vt:lpstr>Arial Black</vt:lpstr>
      <vt:lpstr>Calibri</vt:lpstr>
      <vt:lpstr>Droid Sans Fallback</vt:lpstr>
      <vt:lpstr>FreeSans</vt:lpstr>
      <vt:lpstr>Gisha</vt:lpstr>
      <vt:lpstr>Helvetica 95 Black</vt:lpstr>
      <vt:lpstr>Helvetica Neue</vt:lpstr>
      <vt:lpstr>Mangal</vt:lpstr>
      <vt:lpstr>MV Boli</vt:lpstr>
      <vt:lpstr>StarSymbol</vt:lpstr>
      <vt:lpstr>Tahoma</vt:lpstr>
      <vt:lpstr>Times New Roman</vt:lpstr>
      <vt:lpstr>Times-Roman</vt:lpstr>
      <vt:lpstr>Verdana</vt:lpstr>
      <vt:lpstr>Wingdings 3</vt:lpstr>
      <vt:lpstr>Thème Office</vt:lpstr>
      <vt:lpstr>Standard</vt:lpstr>
      <vt:lpstr>1_Thème Office</vt:lpstr>
      <vt:lpstr>2_Thème Office</vt:lpstr>
      <vt:lpstr>Worksheet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Maire au cœur de la prévention de la délinquance</vt:lpstr>
      <vt:lpstr>Présentation PowerPoint</vt:lpstr>
      <vt:lpstr>Les actions de prévention proposées par la gendarmerie en Loire-Atlantique</vt:lpstr>
      <vt:lpstr>Les actions de prévention proposées par la gendarmerie en Loire-Atlantique</vt:lpstr>
      <vt:lpstr>Les actions de prévention proposées par la gendarmerie en Loire-Atlantique</vt:lpstr>
      <vt:lpstr>Les actions de prévention proposées par la gendarmerie en Loire-Atlantique</vt:lpstr>
      <vt:lpstr>Visite de la gendarmerie de Loire-Atlantique</vt:lpstr>
      <vt:lpstr>Les actions de prévention proposées par la gendarmerie en Loire-Atlantique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Sandrine</dc:creator>
  <cp:lastModifiedBy>Anne-Sophie MABY</cp:lastModifiedBy>
  <cp:revision>95</cp:revision>
  <dcterms:created xsi:type="dcterms:W3CDTF">2017-06-20T15:04:38Z</dcterms:created>
  <dcterms:modified xsi:type="dcterms:W3CDTF">2017-06-29T12:14:03Z</dcterms:modified>
</cp:coreProperties>
</file>